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15" r:id="rId4"/>
    <p:sldId id="321" r:id="rId5"/>
    <p:sldId id="319" r:id="rId6"/>
    <p:sldId id="320" r:id="rId7"/>
    <p:sldId id="305" r:id="rId8"/>
    <p:sldId id="314" r:id="rId9"/>
    <p:sldId id="308" r:id="rId10"/>
    <p:sldId id="310" r:id="rId11"/>
    <p:sldId id="302" r:id="rId12"/>
    <p:sldId id="322" r:id="rId13"/>
    <p:sldId id="323" r:id="rId14"/>
    <p:sldId id="324" r:id="rId15"/>
    <p:sldId id="325" r:id="rId16"/>
    <p:sldId id="259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D88280"/>
    <a:srgbClr val="E87071"/>
    <a:srgbClr val="FF6600"/>
    <a:srgbClr val="DAEFF0"/>
    <a:srgbClr val="3366CC"/>
    <a:srgbClr val="008080"/>
    <a:srgbClr val="009999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57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522F7FD-1209-4421-B728-1BB72D734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C421E9AC-73FA-4638-9DC5-6A0F15688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B7FAF65-7A71-44A1-B946-CC72759C6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6AC2-1B52-44D0-A414-AF021A754BD3}" type="datetimeFigureOut">
              <a:rPr lang="zh-CN" altLang="en-US" smtClean="0"/>
              <a:pPr/>
              <a:t>2020/3/24 Tuesday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35FD7F5-70EA-461C-B2BD-F7C9A71C9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6AE256E-80C2-4F9E-AD13-3CFEA3514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A334-B118-464F-A238-9042F5561BD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D8B87424-E6ED-45B8-917C-9CC2561AE9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604"/>
            <a:ext cx="12200183" cy="68626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8568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499276B-BBD3-4CFB-8ACC-07CBD9333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9E8D3A6-D632-43D4-A3CC-F0F1EF1D0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2170DA9-5A5F-4983-9400-8FD2BDC61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6AC2-1B52-44D0-A414-AF021A754BD3}" type="datetimeFigureOut">
              <a:rPr lang="zh-CN" altLang="en-US" smtClean="0"/>
              <a:pPr/>
              <a:t>2020/3/24 Tuesday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E3DBA41-372D-4AA5-9D04-F9FAFF12B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992939A-ECBC-49C0-BEA9-77B579ECB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A334-B118-464F-A238-9042F5561B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11809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F06F9E0C-F36E-4A48-9031-ED8F4F092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26711880-1310-44EC-BD18-58D0633759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7AA18E4-4716-4234-A2AE-F1D19E5C1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6AC2-1B52-44D0-A414-AF021A754BD3}" type="datetimeFigureOut">
              <a:rPr lang="zh-CN" altLang="en-US" smtClean="0"/>
              <a:pPr/>
              <a:t>2020/3/24 Tuesday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A06FD75-0FBB-4914-B65F-63728241C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47A57F1-C7EA-4711-ACCC-F0B225209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A334-B118-464F-A238-9042F5561B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17237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954229F-C2FA-4ED9-97A6-FC89AD491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24E2082F-34D9-4BF3-8A79-BA967F337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D88E816-0428-4936-8E72-87A9A9E67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E588-3B91-45FD-9E53-AAF5D3924CCB}" type="datetimeFigureOut">
              <a:rPr lang="zh-CN" altLang="en-US" smtClean="0"/>
              <a:pPr/>
              <a:t>2020/3/24 Tuesday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ED6487B-51D1-4C95-B114-D6B153C17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F90FF53-4EF8-4710-B951-A49A619D6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4BA2-3950-4701-A387-DF448D343F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27223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8F77E06-B96E-4886-ADBE-9E4BD757A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8589E0E-014C-49E0-9566-9AB6C42C5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79B72EA-C459-4C6E-8044-394ADD5D0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E588-3B91-45FD-9E53-AAF5D3924CCB}" type="datetimeFigureOut">
              <a:rPr lang="zh-CN" altLang="en-US" smtClean="0"/>
              <a:pPr/>
              <a:t>2020/3/24 Tuesday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C42581F-2C03-4283-B520-5D4E9CDA0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8CDD3D8-4D3C-4CA4-BCDC-DEDCF4C13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4BA2-3950-4701-A387-DF448D343F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06038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E0F0D0C-3BC7-491A-AC2F-58D81E70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55D908F-0431-4084-AD57-AC64A40BB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53B93B-A082-4BDB-AFDE-5867901AB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E588-3B91-45FD-9E53-AAF5D3924CCB}" type="datetimeFigureOut">
              <a:rPr lang="zh-CN" altLang="en-US" smtClean="0"/>
              <a:pPr/>
              <a:t>2020/3/24 Tuesday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6D43348-7F76-4E9C-BF04-342000A5D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6066280-B9D7-4C56-8F0A-47A01A201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4BA2-3950-4701-A387-DF448D343F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41392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376AD5D-AF40-436C-AA39-89DE88897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A8A6AC6-38D6-4061-AE50-26DAA0591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70AD9C4-B81B-4BAC-94D9-7A7E0B1C7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C19D648-F307-4336-BE84-9DA92C43B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E588-3B91-45FD-9E53-AAF5D3924CCB}" type="datetimeFigureOut">
              <a:rPr lang="zh-CN" altLang="en-US" smtClean="0"/>
              <a:pPr/>
              <a:t>2020/3/24 Tuesday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890D794-210A-45C7-8BC3-0394B32CF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67580FC-0F63-466D-AA59-ABBD72428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4BA2-3950-4701-A387-DF448D343F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08852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5A0FEDD-768E-499E-A24A-DF75EDFEC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28BC32B-DB3B-4973-A41C-8C6D9F263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DEB7301-CA32-41BA-944F-0B9A26A56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406F38A7-B9A8-423C-A3B2-BAAEA62BA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BC804AA4-1455-4208-B770-6E79B254D6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576A601A-4106-404A-99AF-E8F48A3AA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E588-3B91-45FD-9E53-AAF5D3924CCB}" type="datetimeFigureOut">
              <a:rPr lang="zh-CN" altLang="en-US" smtClean="0"/>
              <a:pPr/>
              <a:t>2020/3/24 Tuesday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CA96B5BA-67A3-44D1-9E7E-F2C2A198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D1308861-8001-4688-AA86-B1DE10362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4BA2-3950-4701-A387-DF448D343F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44746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7169B1C-57F9-4215-AEC9-8D3CC94F5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254F84DA-2CCB-41F3-9CEE-84488F6C8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E588-3B91-45FD-9E53-AAF5D3924CCB}" type="datetimeFigureOut">
              <a:rPr lang="zh-CN" altLang="en-US" smtClean="0"/>
              <a:pPr/>
              <a:t>2020/3/24 Tuesday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647F2408-EC4D-4532-A140-F1325950B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5794576B-CC17-4949-806C-70B0E1AE3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4BA2-3950-4701-A387-DF448D343F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933339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56CC4414-91AA-4546-90FD-E71434059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E588-3B91-45FD-9E53-AAF5D3924CCB}" type="datetimeFigureOut">
              <a:rPr lang="zh-CN" altLang="en-US" smtClean="0"/>
              <a:pPr/>
              <a:t>2020/3/24 Tuesday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DC50DB07-9FE6-41AE-B00D-14C6CBB10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022A9534-F98D-441E-A896-36EA422CD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4BA2-3950-4701-A387-DF448D343F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79860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150A806-B0CC-4475-AF8F-E5AB6CF47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17B38CD-CE14-49B0-B5B6-6D77167F1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F5B6E46-DE11-44E6-B78C-B20221AD6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370C111-F759-45A0-B686-9EF479E6D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E588-3B91-45FD-9E53-AAF5D3924CCB}" type="datetimeFigureOut">
              <a:rPr lang="zh-CN" altLang="en-US" smtClean="0"/>
              <a:pPr/>
              <a:t>2020/3/24 Tuesday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1D6E1B3-5DD0-4CC3-950C-335A00E81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8A71A68-8499-489B-96C8-434FA255E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4BA2-3950-4701-A387-DF448D343F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05083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6C95D2B-AEA1-48CE-A578-A1B15F309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9E6D7DF-D099-4253-9374-5596DC764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8FCD7B5-B356-4FEA-9652-F7DD22328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6AC2-1B52-44D0-A414-AF021A754BD3}" type="datetimeFigureOut">
              <a:rPr lang="zh-CN" altLang="en-US" smtClean="0"/>
              <a:pPr/>
              <a:t>2020/3/24 Tuesday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87F1061-1441-4F84-AB7E-1C5C39253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DBD1DAE-487C-480B-8768-C6FE5F287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A334-B118-464F-A238-9042F5561B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37346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0A501D8-1838-454B-A952-63F2C4D1A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2DEE4BDB-FE1C-4280-B846-1E3258A5F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67504952-A733-49B9-BA7F-16508161F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EF025E3-5FFD-45B5-8798-CE3080221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E588-3B91-45FD-9E53-AAF5D3924CCB}" type="datetimeFigureOut">
              <a:rPr lang="zh-CN" altLang="en-US" smtClean="0"/>
              <a:pPr/>
              <a:t>2020/3/24 Tuesday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78224AD-C2AC-462F-8B5A-A162713F6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8AF0D7C-DD19-483E-90EC-5BB4F64C5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4BA2-3950-4701-A387-DF448D343F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52922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B30C51B-15F5-460F-9E60-EB9D9B558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8789BE76-B7CB-4E65-949E-313FF12860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C22B852-7CA2-4509-95BB-663B1E729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E588-3B91-45FD-9E53-AAF5D3924CCB}" type="datetimeFigureOut">
              <a:rPr lang="zh-CN" altLang="en-US" smtClean="0"/>
              <a:pPr/>
              <a:t>2020/3/24 Tuesday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FD05DF1-D250-4682-B09C-7221550DE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2694FDE-9DD5-4FAE-A79B-0A0901FD2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4BA2-3950-4701-A387-DF448D343F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94127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107E372E-F89F-4936-B5C0-5964689391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029E163-0EC3-4820-9D88-B31E868DE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8EBA2FA-B223-4FB7-AAA3-1D2287EFF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EE588-3B91-45FD-9E53-AAF5D3924CCB}" type="datetimeFigureOut">
              <a:rPr lang="zh-CN" altLang="en-US" smtClean="0"/>
              <a:pPr/>
              <a:t>2020/3/24 Tuesday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1817542-B4E1-468C-81EC-BA9A04B9A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DBAE52D-5803-4DFE-BA59-86DCC4CF1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F4BA2-3950-4701-A387-DF448D343F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67479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B9408E7-8B8A-406F-AACC-158A5072C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1E144C3-FD0C-4358-922D-51D5C2DF1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2B8FF1C-35CA-4667-8F46-93458EB1E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6AC2-1B52-44D0-A414-AF021A754BD3}" type="datetimeFigureOut">
              <a:rPr lang="zh-CN" altLang="en-US" smtClean="0"/>
              <a:pPr/>
              <a:t>2020/3/24 Tuesday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DD4F66C-6F8D-45A7-B0F2-7074D7101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B54430B-BD9A-4950-A73B-959CB42B7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A334-B118-464F-A238-9042F5561B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46221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6CEFC30-6FC8-4DA8-80A7-2EDED1E01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4BFCD3A-A94C-4E52-B84E-16F930D81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41689EF-82AD-4AAF-8B37-A974A66B2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582781AA-92C7-4FE1-876A-C45E59DDD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6AC2-1B52-44D0-A414-AF021A754BD3}" type="datetimeFigureOut">
              <a:rPr lang="zh-CN" altLang="en-US" smtClean="0"/>
              <a:pPr/>
              <a:t>2020/3/24 Tuesday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A2324C5-2AD3-4255-A277-AC9E1BC67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0242314A-923C-4524-9D18-96112C7D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A334-B118-464F-A238-9042F5561B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3785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0B35337-6EF2-488A-B005-B5F18A47D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AB70870C-897B-4B90-BB33-ECA431633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A70B5E0-BA0F-4C21-B8A3-2E5C92736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9923FA65-02B2-4191-A328-33C0709705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87C6014-3B44-44C7-8B4D-8CAD563572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737BC240-56DF-4ECB-944A-A0C94FBF8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6AC2-1B52-44D0-A414-AF021A754BD3}" type="datetimeFigureOut">
              <a:rPr lang="zh-CN" altLang="en-US" smtClean="0"/>
              <a:pPr/>
              <a:t>2020/3/24 Tuesday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DF05B9E2-8CF7-4F26-A374-97D9173D0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2168CFD-4432-4DB1-BDFB-F158475DF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A334-B118-464F-A238-9042F5561B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13862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15E9527-7F6B-4B9A-8AB0-C659A33D2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DA9F8CF1-AC30-479A-AA4B-DF2F9058B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6AC2-1B52-44D0-A414-AF021A754BD3}" type="datetimeFigureOut">
              <a:rPr lang="zh-CN" altLang="en-US" smtClean="0"/>
              <a:pPr/>
              <a:t>2020/3/24 Tuesday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4609DDC8-0AFE-4E4C-8F40-774630C1D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F0491F3E-5574-4354-AB40-5F811FB4A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A334-B118-464F-A238-9042F5561B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56742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A027722B-0643-4217-9B22-B8F7562AA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6AC2-1B52-44D0-A414-AF021A754BD3}" type="datetimeFigureOut">
              <a:rPr lang="zh-CN" altLang="en-US" smtClean="0"/>
              <a:pPr/>
              <a:t>2020/3/24 Tuesday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2FA94C70-C6DA-476C-844D-F5335A94C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281C656-FBBB-4FBE-8D22-14BC7B224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A334-B118-464F-A238-9042F5561B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3716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9BA597E-3774-41EC-A4CB-9D60C0155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67E4B01-0320-4430-BE14-4D7C41CEA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DEBAE765-C374-4257-A277-E748432566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6A04CF4-7F05-4606-8A4D-C25800F92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6AC2-1B52-44D0-A414-AF021A754BD3}" type="datetimeFigureOut">
              <a:rPr lang="zh-CN" altLang="en-US" smtClean="0"/>
              <a:pPr/>
              <a:t>2020/3/24 Tuesday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A3F5569-16E1-47BF-B959-D23AEA4CA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DA31259-4EF7-4306-A2B4-AC0F0A48D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A334-B118-464F-A238-9042F5561B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27834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F630B65-D329-48F9-AC84-2A739841D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0C69B9FF-8BA9-44DD-A429-F47A452E5A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93E485F-D71A-401D-894D-8AE97C19F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1BF9071-2E4A-42FB-ABF8-916D09348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6AC2-1B52-44D0-A414-AF021A754BD3}" type="datetimeFigureOut">
              <a:rPr lang="zh-CN" altLang="en-US" smtClean="0"/>
              <a:pPr/>
              <a:t>2020/3/24 Tuesday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98201959-C97D-49A4-B3EF-608AD87F8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F2EC99BE-6F7C-4348-9ED3-C57C45E1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A334-B118-464F-A238-9042F5561B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41366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00A41D5B-34AB-4D29-871D-69DB767E8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E2A6A05-CB21-4BDA-9828-A54A7EC2B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E32CB23-410C-48F1-BFFB-1C16CC676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D6AC2-1B52-44D0-A414-AF021A754BD3}" type="datetimeFigureOut">
              <a:rPr lang="zh-CN" altLang="en-US" smtClean="0"/>
              <a:pPr/>
              <a:t>2020/3/24 Tuesday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7237018-D592-43E5-9619-FB965C5950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C0D84F4-55A4-4AF2-A4E6-CC7A08A7D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5A334-B118-464F-A238-9042F5561BD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A4BA1AD7-77B8-4BA3-8A70-A5EA2C4FFDF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8"/>
            <a:ext cx="12191435" cy="68576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575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7CF93509-6A8B-4DEF-9C58-B3E53269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C74F3BF-0A97-4F79-BD91-9FED99644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2A65A33-4B34-4C67-8F58-E348F85F01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EE588-3B91-45FD-9E53-AAF5D3924CCB}" type="datetimeFigureOut">
              <a:rPr lang="zh-CN" altLang="en-US" smtClean="0"/>
              <a:pPr/>
              <a:t>2020/3/24 Tuesday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DA446A5-D64F-457F-B749-72EC2E9DF6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B916DAB-4A7F-4384-8F07-7C72958CF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F4BA2-3950-4701-A387-DF448D343F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6211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A5EA320-9EB9-4B57-8D40-C5D7FBDA6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951" y="1013306"/>
            <a:ext cx="11224469" cy="240101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zh-C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/>
            </a:r>
            <a:br>
              <a:rPr lang="zh-CN" altLang="zh-C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</a:b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文本框 6">
            <a:extLst>
              <a:ext uri="{FF2B5EF4-FFF2-40B4-BE49-F238E27FC236}">
                <a16:creationId xmlns:a16="http://schemas.microsoft.com/office/drawing/2014/main" xmlns="" id="{2A8B163F-D65C-4B69-ABE3-4D8C2003B981}"/>
              </a:ext>
            </a:extLst>
          </p:cNvPr>
          <p:cNvSpPr txBox="1"/>
          <p:nvPr/>
        </p:nvSpPr>
        <p:spPr>
          <a:xfrm>
            <a:off x="2685875" y="4102108"/>
            <a:ext cx="67349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西安市医疗保障局</a:t>
            </a:r>
            <a:endParaRPr lang="en-US" altLang="zh-CN" sz="2000" b="1" dirty="0" smtClean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二〇二〇年三月</a:t>
            </a:r>
            <a:r>
              <a:rPr lang="zh-CN" altLang="en-US" sz="20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 </a:t>
            </a:r>
            <a:endParaRPr lang="zh-CN" altLang="en-US" sz="2000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xmlns="" id="{2A5EA320-9EB9-4B57-8D40-C5D7FBDA6A38}"/>
              </a:ext>
            </a:extLst>
          </p:cNvPr>
          <p:cNvSpPr txBox="1">
            <a:spLocks/>
          </p:cNvSpPr>
          <p:nvPr/>
        </p:nvSpPr>
        <p:spPr>
          <a:xfrm>
            <a:off x="487960" y="997926"/>
            <a:ext cx="11224469" cy="2401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  <a:defRPr/>
            </a:pPr>
            <a:r>
              <a:rPr kumimoji="0" lang="zh-CN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西安市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2020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年</a:t>
            </a:r>
            <a:r>
              <a:rPr kumimoji="0" lang="zh-CN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医保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扶贫政策</a:t>
            </a:r>
            <a:r>
              <a:rPr kumimoji="0" lang="zh-CN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/>
            </a:r>
            <a:br>
              <a:rPr kumimoji="0" lang="zh-CN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</a:b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01760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4127"/>
          </a:xfrm>
        </p:spPr>
        <p:txBody>
          <a:bodyPr>
            <a:normAutofit/>
          </a:bodyPr>
          <a:lstStyle/>
          <a:p>
            <a:r>
              <a:rPr lang="en-US" altLang="zh-CN" sz="3600" b="1" i="1" dirty="0" smtClean="0"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CN" altLang="en-US" sz="3600" b="1" i="1" dirty="0" smtClean="0">
                <a:latin typeface="微软雅黑" pitchFamily="34" charset="-122"/>
                <a:ea typeface="微软雅黑" pitchFamily="34" charset="-122"/>
              </a:rPr>
              <a:t>医保扶贫倾斜政策标准</a:t>
            </a:r>
            <a:endParaRPr lang="zh-CN" altLang="en-US" sz="3600" b="1" i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52282"/>
            <a:ext cx="10515600" cy="4724681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      建档立卡贫困人口在一级医疗机构</a:t>
            </a:r>
            <a:r>
              <a:rPr lang="en-US" dirty="0" smtClean="0"/>
              <a:t>(</a:t>
            </a:r>
            <a:r>
              <a:rPr lang="zh-CN" altLang="en-US" dirty="0" smtClean="0"/>
              <a:t>含乡镇卫生院</a:t>
            </a:r>
            <a:r>
              <a:rPr lang="en-US" dirty="0" smtClean="0"/>
              <a:t>)</a:t>
            </a:r>
            <a:r>
              <a:rPr lang="zh-CN" altLang="en-US" dirty="0" smtClean="0"/>
              <a:t>住院报销，按现行倾斜政策和标准执行。</a:t>
            </a:r>
            <a:endParaRPr lang="en-US" altLang="zh-CN" dirty="0" smtClean="0"/>
          </a:p>
          <a:p>
            <a:r>
              <a:rPr lang="zh-CN" altLang="en-US" dirty="0" smtClean="0"/>
              <a:t>    </a:t>
            </a:r>
            <a:endParaRPr lang="en-US" altLang="zh-CN" dirty="0" smtClean="0"/>
          </a:p>
          <a:p>
            <a:r>
              <a:rPr lang="zh-CN" altLang="en-US" dirty="0" smtClean="0"/>
              <a:t>      建档立卡贫困人口在二级以上医疗机构住院，政策范围内住院医疗费用经基本医保和大病保险报销后达不到</a:t>
            </a:r>
            <a:r>
              <a:rPr lang="en-US" dirty="0" smtClean="0"/>
              <a:t>80</a:t>
            </a:r>
            <a:r>
              <a:rPr lang="zh-CN" altLang="en-US" dirty="0" smtClean="0"/>
              <a:t>％的，纳入医疗救助按比例报销。原则上政策范围内住院医疗费用经基本医疗保险、大病保险、医疗救助三重保障报销后，比例控制在</a:t>
            </a:r>
            <a:r>
              <a:rPr lang="en-US" dirty="0" smtClean="0"/>
              <a:t>85</a:t>
            </a:r>
            <a:r>
              <a:rPr lang="zh-CN" altLang="en-US" dirty="0" smtClean="0"/>
              <a:t>％以内，防止过度保障。</a:t>
            </a:r>
          </a:p>
          <a:p>
            <a:r>
              <a:rPr lang="en-US" altLang="zh-CN" dirty="0" smtClean="0"/>
              <a:t>    </a:t>
            </a:r>
          </a:p>
          <a:p>
            <a:r>
              <a:rPr lang="en-US" altLang="zh-CN" dirty="0" smtClean="0"/>
              <a:t>      </a:t>
            </a:r>
            <a:r>
              <a:rPr lang="zh-CN" altLang="en-US" dirty="0" smtClean="0"/>
              <a:t>特困供养人员按相关政策执行。</a:t>
            </a:r>
            <a:endParaRPr lang="en-US" altLang="zh-CN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277"/>
          </a:xfrm>
        </p:spPr>
        <p:txBody>
          <a:bodyPr>
            <a:normAutofit/>
          </a:bodyPr>
          <a:lstStyle/>
          <a:p>
            <a:r>
              <a:rPr lang="en-US" altLang="zh-CN" sz="3600" b="1" i="1" dirty="0" smtClean="0"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CN" altLang="en-US" sz="3600" b="1" i="1" dirty="0" smtClean="0">
                <a:latin typeface="微软雅黑" pitchFamily="34" charset="-122"/>
                <a:ea typeface="微软雅黑" pitchFamily="34" charset="-122"/>
              </a:rPr>
              <a:t>医保扶贫倾斜政策标准（基本医疗保险）</a:t>
            </a:r>
            <a:endParaRPr lang="zh-CN" altLang="en-US" sz="3600" b="1" i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73798"/>
            <a:ext cx="10515600" cy="4703165"/>
          </a:xfrm>
        </p:spPr>
        <p:txBody>
          <a:bodyPr/>
          <a:lstStyle/>
          <a:p>
            <a:r>
              <a:rPr lang="zh-CN" altLang="en-US" dirty="0" smtClean="0"/>
              <a:t>门诊报销政策</a:t>
            </a:r>
            <a:endParaRPr lang="en-US" altLang="zh-CN" dirty="0" smtClean="0"/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altLang="zh-CN" sz="1800" dirty="0" smtClean="0"/>
              <a:t>       </a:t>
            </a:r>
            <a:r>
              <a:rPr lang="zh-CN" altLang="en-US" sz="1800" dirty="0" smtClean="0"/>
              <a:t>门诊统筹中一般诊疗费由基本医疗保险报销，取消个人负担部分；门诊慢性病患者报销封顶线较非贫困人口提高20%。</a:t>
            </a:r>
          </a:p>
          <a:p>
            <a:r>
              <a:rPr lang="zh-CN" altLang="en-US" dirty="0" smtClean="0"/>
              <a:t>住院报销政策</a:t>
            </a:r>
            <a:endParaRPr lang="en-US" altLang="zh-CN" dirty="0" smtClean="0"/>
          </a:p>
          <a:p>
            <a:r>
              <a:rPr lang="zh-CN" altLang="en-US" sz="2000" dirty="0" smtClean="0"/>
              <a:t>    </a:t>
            </a:r>
            <a:r>
              <a:rPr lang="zh-CN" altLang="en-US" sz="1800" dirty="0" smtClean="0"/>
              <a:t>在各级各类基本医疗保险定点医疗机构住院就诊的，对于符合分级诊疗规范、按照基本医疗保险技术转诊要求规范执行的贫困人口住院报销比例，在现有报销比例的基础上提高10个百分点。</a:t>
            </a:r>
            <a:endParaRPr lang="en-US" altLang="zh-CN" sz="1800" dirty="0" smtClean="0"/>
          </a:p>
          <a:p>
            <a:endParaRPr lang="en-US" altLang="zh-CN" sz="2000" dirty="0" smtClean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913666" y="4141695"/>
          <a:ext cx="8128000" cy="264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5153"/>
                <a:gridCol w="1656677"/>
                <a:gridCol w="1839558"/>
                <a:gridCol w="1876612"/>
              </a:tblGrid>
              <a:tr h="63470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    定点医疗机构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    起付线（元）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    非贫困人口</a:t>
                      </a:r>
                      <a:endParaRPr lang="en-US" altLang="zh-CN" dirty="0" smtClean="0"/>
                    </a:p>
                    <a:p>
                      <a:r>
                        <a:rPr lang="zh-CN" altLang="en-US" dirty="0" smtClean="0"/>
                        <a:t>     补偿比例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      贫困人口</a:t>
                      </a:r>
                      <a:endParaRPr lang="en-US" altLang="zh-CN" dirty="0" smtClean="0"/>
                    </a:p>
                    <a:p>
                      <a:r>
                        <a:rPr lang="zh-CN" altLang="en-US" dirty="0" smtClean="0"/>
                        <a:t>      补偿比例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社区卫生服务中心和乡镇卫生院</a:t>
                      </a:r>
                      <a:endParaRPr lang="en-US" altLang="zh-CN" sz="1400" dirty="0" smtClean="0"/>
                    </a:p>
                    <a:p>
                      <a:r>
                        <a:rPr lang="zh-CN" altLang="en-US" sz="1400" dirty="0" smtClean="0"/>
                        <a:t>              一级医疗机构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          150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          80%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             90%</a:t>
                      </a:r>
                      <a:endParaRPr lang="zh-CN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              二级医疗机构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          400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          70%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             80%</a:t>
                      </a:r>
                      <a:endParaRPr lang="zh-CN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              三级医疗机构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         1200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          60%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             70%</a:t>
                      </a:r>
                      <a:endParaRPr lang="zh-CN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400" dirty="0" smtClean="0"/>
                        <a:t>           三级特等医疗机构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         2000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          50%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             60%</a:t>
                      </a:r>
                      <a:endParaRPr lang="zh-CN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277"/>
          </a:xfrm>
        </p:spPr>
        <p:txBody>
          <a:bodyPr>
            <a:normAutofit/>
          </a:bodyPr>
          <a:lstStyle/>
          <a:p>
            <a:r>
              <a:rPr lang="en-US" altLang="zh-CN" sz="3600" b="1" i="1" dirty="0" smtClean="0"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CN" altLang="en-US" sz="3600" b="1" i="1" dirty="0" smtClean="0">
                <a:latin typeface="微软雅黑" pitchFamily="34" charset="-122"/>
                <a:ea typeface="微软雅黑" pitchFamily="34" charset="-122"/>
              </a:rPr>
              <a:t>医保扶贫倾斜政策标准（大病保险）</a:t>
            </a:r>
            <a:endParaRPr lang="zh-CN" altLang="en-US" sz="3600" b="1" i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73798"/>
            <a:ext cx="10515600" cy="4703165"/>
          </a:xfrm>
        </p:spPr>
        <p:txBody>
          <a:bodyPr>
            <a:normAutofit/>
          </a:bodyPr>
          <a:lstStyle/>
          <a:p>
            <a:r>
              <a:rPr lang="zh-CN" altLang="en-US" sz="1800" dirty="0" smtClean="0"/>
              <a:t>    </a:t>
            </a:r>
            <a:endParaRPr lang="en-US" altLang="zh-CN" sz="1800" dirty="0" smtClean="0"/>
          </a:p>
          <a:p>
            <a:r>
              <a:rPr lang="en-US" altLang="zh-CN" sz="1800" dirty="0" smtClean="0"/>
              <a:t>      </a:t>
            </a:r>
            <a:r>
              <a:rPr lang="zh-CN" altLang="en-US" sz="1800" dirty="0" smtClean="0"/>
              <a:t>  符合大病保险的进入大病保险报销范围，起付线按照西安市城乡居民大病起付线（非贫困人员10000元）降低50%（即5000元）执行，报销比例提高5个百分点，不设置封顶线。</a:t>
            </a:r>
          </a:p>
          <a:p>
            <a:r>
              <a:rPr lang="zh-CN" altLang="en-US" sz="1800" dirty="0" smtClean="0"/>
              <a:t> </a:t>
            </a:r>
            <a:endParaRPr lang="zh-CN" altLang="en-US" sz="18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720028" y="2924984"/>
          <a:ext cx="8127999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9544"/>
                <a:gridCol w="3169122"/>
                <a:gridCol w="2709333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          人员类别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            起付线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          报销比例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        非贫困人口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1</a:t>
                      </a: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万元</a:t>
                      </a:r>
                      <a:endParaRPr lang="en-US" altLang="zh-CN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（当年累计只减一个起付线）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超过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万元（不含）至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万元（含）按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60%</a:t>
                      </a: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报销；超过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万元（不含）以上，按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报销。</a:t>
                      </a:r>
                    </a:p>
                    <a:p>
                      <a:endParaRPr lang="zh-CN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          贫困人口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0.5</a:t>
                      </a: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万元</a:t>
                      </a:r>
                      <a:endParaRPr lang="en-US" altLang="zh-CN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（当年累计只减一个起付线）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超过</a:t>
                      </a:r>
                      <a:r>
                        <a:rPr lang="zh-CN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.5</a:t>
                      </a: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万元（不含）至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万元（含）按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65%</a:t>
                      </a: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报销；超过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万元（不含）以上，按</a:t>
                      </a: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85%</a:t>
                      </a:r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报销</a:t>
                      </a:r>
                    </a:p>
                    <a:p>
                      <a:endParaRPr lang="zh-CN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277"/>
          </a:xfrm>
        </p:spPr>
        <p:txBody>
          <a:bodyPr>
            <a:normAutofit/>
          </a:bodyPr>
          <a:lstStyle/>
          <a:p>
            <a:r>
              <a:rPr lang="en-US" altLang="zh-CN" sz="3600" b="1" i="1" dirty="0" smtClean="0"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CN" altLang="en-US" sz="3600" b="1" i="1" dirty="0" smtClean="0">
                <a:latin typeface="微软雅黑" pitchFamily="34" charset="-122"/>
                <a:ea typeface="微软雅黑" pitchFamily="34" charset="-122"/>
              </a:rPr>
              <a:t>医保扶贫倾斜政策标准（医疗救助）</a:t>
            </a:r>
            <a:endParaRPr lang="zh-CN" altLang="en-US" sz="3600" b="1" i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95169" y="1409252"/>
            <a:ext cx="10515600" cy="4703165"/>
          </a:xfrm>
        </p:spPr>
        <p:txBody>
          <a:bodyPr/>
          <a:lstStyle/>
          <a:p>
            <a:pPr marL="0" indent="0">
              <a:buNone/>
            </a:pPr>
            <a:endParaRPr lang="en-US" altLang="zh-CN" sz="1800" dirty="0" smtClean="0"/>
          </a:p>
          <a:p>
            <a:pPr marL="0" indent="0">
              <a:buNone/>
            </a:pPr>
            <a:r>
              <a:rPr lang="zh-CN" altLang="en-US" sz="1800" dirty="0" smtClean="0"/>
              <a:t>门诊：</a:t>
            </a:r>
          </a:p>
          <a:p>
            <a:pPr marL="0" indent="0">
              <a:buNone/>
            </a:pPr>
            <a:r>
              <a:rPr lang="zh-CN" altLang="en-US" sz="1800" dirty="0" smtClean="0"/>
              <a:t>     救助对象门诊医疗费用，经基本医疗保险、大病保险支付后，医疗救助政策范围内个人自付费用，特困供养人员给予100%救助，患门诊慢性病（病种与基本医疗保险同步）的最低生活保障对象、建档立卡贫困人口给予每人每年不超过3000元救助。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dirty="0" smtClean="0"/>
              <a:t>    </a:t>
            </a:r>
            <a:r>
              <a:rPr lang="zh-CN" altLang="en-US" sz="1800" dirty="0" smtClean="0"/>
              <a:t>重特大疾病门诊治疗的救助对象按照住院救助标准给予救助。</a:t>
            </a:r>
            <a:endParaRPr lang="en-US" altLang="zh-CN" sz="1800" dirty="0" smtClean="0"/>
          </a:p>
          <a:p>
            <a:pPr marL="0" indent="0">
              <a:buNone/>
            </a:pPr>
            <a:endParaRPr lang="zh-CN" altLang="en-US" sz="1800" dirty="0" smtClean="0"/>
          </a:p>
          <a:p>
            <a:r>
              <a:rPr lang="zh-CN" altLang="en-US" sz="1800" dirty="0" smtClean="0"/>
              <a:t>住院：</a:t>
            </a:r>
            <a:endParaRPr lang="en-US" altLang="zh-CN" sz="1800" dirty="0" smtClean="0"/>
          </a:p>
          <a:p>
            <a:r>
              <a:rPr lang="zh-CN" altLang="en-US" sz="1800" dirty="0" smtClean="0"/>
              <a:t>    城乡特困供养人员给予</a:t>
            </a:r>
            <a:r>
              <a:rPr lang="en-US" altLang="zh-CN" sz="1800" dirty="0" smtClean="0"/>
              <a:t>100%</a:t>
            </a:r>
            <a:r>
              <a:rPr lang="zh-CN" altLang="en-US" sz="1800" dirty="0" smtClean="0"/>
              <a:t>救助，年度救助金额不设封顶线。农村最低生活保障对象、建档立卡贫困人口</a:t>
            </a:r>
            <a:r>
              <a:rPr lang="en-US" sz="1800" dirty="0" smtClean="0"/>
              <a:t>5</a:t>
            </a:r>
            <a:r>
              <a:rPr lang="zh-CN" altLang="en-US" sz="1800" dirty="0" smtClean="0"/>
              <a:t>万元（含）以下部分按照</a:t>
            </a:r>
            <a:r>
              <a:rPr lang="en-US" sz="1800" dirty="0" smtClean="0"/>
              <a:t>70%</a:t>
            </a:r>
            <a:r>
              <a:rPr lang="zh-CN" altLang="en-US" sz="1800" dirty="0" smtClean="0"/>
              <a:t>比例救助；</a:t>
            </a:r>
            <a:r>
              <a:rPr lang="en-US" sz="1800" dirty="0" smtClean="0"/>
              <a:t>5</a:t>
            </a:r>
            <a:r>
              <a:rPr lang="zh-CN" altLang="en-US" sz="1800" dirty="0" smtClean="0"/>
              <a:t>万元（不含）以上部分按照</a:t>
            </a:r>
            <a:r>
              <a:rPr lang="en-US" sz="1800" dirty="0" smtClean="0"/>
              <a:t>80%</a:t>
            </a:r>
            <a:r>
              <a:rPr lang="zh-CN" altLang="en-US" sz="1800" dirty="0" smtClean="0"/>
              <a:t>比例救助，年度累计救助封顶线</a:t>
            </a:r>
            <a:r>
              <a:rPr lang="en-US" altLang="zh-CN" sz="1800" dirty="0" smtClean="0"/>
              <a:t>15</a:t>
            </a:r>
            <a:r>
              <a:rPr lang="zh-CN" altLang="en-US" sz="1800" dirty="0" smtClean="0"/>
              <a:t>万元，各类救助对象中</a:t>
            </a:r>
            <a:r>
              <a:rPr lang="en-US" altLang="zh-CN" sz="1800" dirty="0" smtClean="0"/>
              <a:t>0-14</a:t>
            </a:r>
            <a:r>
              <a:rPr lang="zh-CN" altLang="en-US" sz="1800" dirty="0" smtClean="0"/>
              <a:t>周岁未成年人救助比例上浮</a:t>
            </a:r>
            <a:r>
              <a:rPr lang="en-US" altLang="zh-CN" sz="1800" dirty="0" smtClean="0"/>
              <a:t>10</a:t>
            </a:r>
            <a:r>
              <a:rPr lang="zh-CN" altLang="en-US" sz="1800" dirty="0" smtClean="0"/>
              <a:t>个百分点，年度累计救助封顶线</a:t>
            </a:r>
            <a:r>
              <a:rPr lang="en-US" altLang="zh-CN" sz="1800" dirty="0" smtClean="0"/>
              <a:t>20</a:t>
            </a:r>
            <a:r>
              <a:rPr lang="zh-CN" altLang="en-US" sz="1800" dirty="0" smtClean="0"/>
              <a:t>万元</a:t>
            </a:r>
            <a:endParaRPr lang="en-US" altLang="zh-CN" sz="18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95169" y="1409252"/>
            <a:ext cx="10515600" cy="4703165"/>
          </a:xfrm>
        </p:spPr>
        <p:txBody>
          <a:bodyPr>
            <a:normAutofit/>
          </a:bodyPr>
          <a:lstStyle/>
          <a:p>
            <a:pPr marL="0" indent="0">
              <a:lnSpc>
                <a:spcPts val="7600"/>
              </a:lnSpc>
              <a:buNone/>
            </a:pPr>
            <a:r>
              <a:rPr lang="zh-CN" altLang="en-US" sz="4800" b="1" i="1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让我们一起关注贫困问题，关爱贫困人口，关心扶贫工作，帮助农村贫困人口脱贫致富，共享幸福生活！</a:t>
            </a:r>
          </a:p>
          <a:p>
            <a:pPr marL="0" indent="0">
              <a:buNone/>
            </a:pPr>
            <a:endParaRPr lang="en-US" altLang="zh-CN" sz="48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xmlns="" id="{7410B3CC-2547-4482-BA27-CE06391A0578}"/>
              </a:ext>
            </a:extLst>
          </p:cNvPr>
          <p:cNvSpPr txBox="1">
            <a:spLocks/>
          </p:cNvSpPr>
          <p:nvPr/>
        </p:nvSpPr>
        <p:spPr>
          <a:xfrm>
            <a:off x="5219367" y="989828"/>
            <a:ext cx="3324839" cy="14340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8000" b="1" i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谢</a:t>
            </a:r>
            <a:r>
              <a:rPr lang="zh-CN" altLang="en-US" sz="8000" b="1" i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谢！</a:t>
            </a:r>
            <a:endParaRPr lang="zh-CN" altLang="en-US" sz="8000" b="1" i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849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26475" y="1296345"/>
            <a:ext cx="1084435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谢       谢</a:t>
            </a:r>
            <a:endParaRPr lang="zh-CN" altLang="en-US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3693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7942" y="796066"/>
            <a:ext cx="7857053" cy="193636"/>
          </a:xfrm>
        </p:spPr>
        <p:txBody>
          <a:bodyPr>
            <a:normAutofit fontScale="90000"/>
          </a:bodyPr>
          <a:lstStyle/>
          <a:p>
            <a:r>
              <a:rPr lang="zh-CN" altLang="en-US" sz="4000" b="1" i="1" dirty="0" smtClean="0">
                <a:latin typeface="微软雅黑" pitchFamily="34" charset="-122"/>
                <a:ea typeface="微软雅黑" pitchFamily="34" charset="-122"/>
              </a:rPr>
              <a:t>扶贫重要讲话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8645"/>
            <a:ext cx="10515600" cy="4918318"/>
          </a:xfrm>
        </p:spPr>
        <p:txBody>
          <a:bodyPr/>
          <a:lstStyle/>
          <a:p>
            <a:pPr>
              <a:buNone/>
            </a:pPr>
            <a:endParaRPr lang="en-US" altLang="zh-CN" spc="200" dirty="0" smtClean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latin typeface="黑体" panose="02010600030101010101" charset="-122"/>
              <a:ea typeface="黑体" panose="02010600030101010101" charset="-122"/>
            </a:endParaRPr>
          </a:p>
          <a:p>
            <a:endParaRPr lang="en-US" altLang="zh-CN" spc="200" dirty="0" smtClean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latin typeface="黑体" panose="02010600030101010101" charset="-122"/>
              <a:ea typeface="黑体" panose="02010600030101010101" charset="-12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CN" altLang="en-US" dirty="0" smtClean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黑体" panose="02010600030101010101" charset="-122"/>
                <a:ea typeface="黑体" panose="02010600030101010101" charset="-122"/>
              </a:rPr>
              <a:t>   </a:t>
            </a:r>
            <a:r>
              <a:rPr lang="zh-CN" altLang="en-US" dirty="0" smtClean="0"/>
              <a:t>到2020年稳定实现农村贫困人口不愁吃、不愁穿，义务教育、基本医疗、住房安全有保障，是贫困人口脱贫的基本要求和核心指标，直接关系攻坚战质量。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CN" altLang="en-US" dirty="0" smtClean="0"/>
              <a:t>    </a:t>
            </a:r>
            <a:endParaRPr lang="en-US" altLang="zh-CN" dirty="0" smtClean="0"/>
          </a:p>
          <a:p>
            <a:pPr marL="0" indent="0">
              <a:spcBef>
                <a:spcPts val="0"/>
              </a:spcBef>
              <a:buNone/>
            </a:pPr>
            <a:endParaRPr lang="zh-CN" alt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zh-CN" altLang="en-US" dirty="0" smtClean="0"/>
              <a:t>     --摘自习近平总书记在重庆考察并主持召开解决“两不愁三保障”突出问题座谈会讲话内容（</a:t>
            </a:r>
            <a:r>
              <a:rPr lang="en-US" altLang="zh-CN" dirty="0" smtClean="0"/>
              <a:t>2019</a:t>
            </a:r>
            <a:r>
              <a:rPr lang="zh-CN" altLang="en-US" dirty="0" smtClean="0"/>
              <a:t>年</a:t>
            </a:r>
            <a:r>
              <a:rPr lang="en-US" altLang="zh-CN" dirty="0" smtClean="0"/>
              <a:t>4</a:t>
            </a:r>
            <a:r>
              <a:rPr lang="zh-CN" altLang="en-US" dirty="0" smtClean="0"/>
              <a:t>月</a:t>
            </a:r>
            <a:r>
              <a:rPr lang="en-US" altLang="zh-CN" dirty="0" smtClean="0"/>
              <a:t>16</a:t>
            </a:r>
            <a:r>
              <a:rPr lang="zh-CN" altLang="en-US" dirty="0" smtClean="0"/>
              <a:t>日）</a:t>
            </a:r>
          </a:p>
          <a:p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7942" y="796065"/>
            <a:ext cx="7857053" cy="1097281"/>
          </a:xfrm>
        </p:spPr>
        <p:txBody>
          <a:bodyPr>
            <a:normAutofit fontScale="90000"/>
          </a:bodyPr>
          <a:lstStyle/>
          <a:p>
            <a:r>
              <a:rPr lang="zh-CN" altLang="en-US" sz="4000" b="1" i="1" dirty="0" smtClean="0">
                <a:latin typeface="微软雅黑" pitchFamily="34" charset="-122"/>
                <a:ea typeface="微软雅黑" pitchFamily="34" charset="-122"/>
              </a:rPr>
              <a:t>基本医疗有保障工作内涵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8645"/>
            <a:ext cx="10515600" cy="4918318"/>
          </a:xfrm>
        </p:spPr>
        <p:txBody>
          <a:bodyPr/>
          <a:lstStyle/>
          <a:p>
            <a:pPr>
              <a:buNone/>
            </a:pPr>
            <a:endParaRPr lang="en-US" altLang="zh-CN" spc="200" dirty="0" smtClean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latin typeface="黑体" panose="02010600030101010101" charset="-122"/>
              <a:ea typeface="黑体" panose="02010600030101010101" charset="-122"/>
            </a:endParaRPr>
          </a:p>
          <a:p>
            <a:pPr marL="0" indent="0">
              <a:lnSpc>
                <a:spcPts val="5500"/>
              </a:lnSpc>
              <a:spcBef>
                <a:spcPts val="0"/>
              </a:spcBef>
              <a:buNone/>
            </a:pPr>
            <a:endParaRPr lang="en-US" altLang="zh-CN" dirty="0" smtClean="0"/>
          </a:p>
          <a:p>
            <a:pPr marL="0" indent="0">
              <a:lnSpc>
                <a:spcPts val="5500"/>
              </a:lnSpc>
              <a:spcBef>
                <a:spcPts val="0"/>
              </a:spcBef>
              <a:buNone/>
            </a:pPr>
            <a:r>
              <a:rPr lang="en-US" altLang="zh-CN" dirty="0" smtClean="0"/>
              <a:t>        </a:t>
            </a:r>
            <a:r>
              <a:rPr lang="zh-CN" altLang="en-US" dirty="0" smtClean="0"/>
              <a:t>基本医疗有保障是“两不愁三保障”脱贫目标的重要内容，主要是保障农村贫困人口享受有基本医疗服务，实现有地方看病、有医生看病、有制度保障看病。</a:t>
            </a:r>
          </a:p>
          <a:p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9449" y="794749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006699"/>
                </a:solidFill>
                <a:latin typeface="微软雅黑" pitchFamily="34" charset="-122"/>
                <a:ea typeface="微软雅黑" pitchFamily="34" charset="-122"/>
              </a:rPr>
              <a:t>贫困人口医疗保障政策</a:t>
            </a:r>
            <a:endParaRPr lang="zh-CN" altLang="en-US" sz="2800" b="1" dirty="0">
              <a:solidFill>
                <a:srgbClr val="00669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等腰三角形 4"/>
          <p:cNvSpPr/>
          <p:nvPr/>
        </p:nvSpPr>
        <p:spPr>
          <a:xfrm>
            <a:off x="2548609" y="1875945"/>
            <a:ext cx="1895475" cy="1635125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44000" anchor="ctr"/>
          <a:lstStyle/>
          <a:p>
            <a:pPr algn="ctr">
              <a:defRPr/>
            </a:pPr>
            <a:r>
              <a:rPr lang="zh-CN" altLang="en-US" sz="360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目录</a:t>
            </a:r>
          </a:p>
        </p:txBody>
      </p:sp>
      <p:sp>
        <p:nvSpPr>
          <p:cNvPr id="6" name="等腰三角形 5"/>
          <p:cNvSpPr/>
          <p:nvPr/>
        </p:nvSpPr>
        <p:spPr>
          <a:xfrm>
            <a:off x="2329534" y="1617181"/>
            <a:ext cx="2333625" cy="2012950"/>
          </a:xfrm>
          <a:prstGeom prst="triangle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496345" y="3642831"/>
            <a:ext cx="0" cy="2908971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5696125" y="2054795"/>
            <a:ext cx="365622" cy="47623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3"/>
          <p:cNvSpPr txBox="1">
            <a:spLocks noChangeArrowheads="1"/>
          </p:cNvSpPr>
          <p:nvPr/>
        </p:nvSpPr>
        <p:spPr bwMode="auto">
          <a:xfrm>
            <a:off x="5457112" y="1816204"/>
            <a:ext cx="3857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 smtClean="0">
                <a:solidFill>
                  <a:schemeClr val="accent1">
                    <a:lumMod val="75000"/>
                  </a:schemeClr>
                </a:solidFill>
                <a:latin typeface="Impact" pitchFamily="34" charset="0"/>
                <a:ea typeface="华康俪金黑W8" panose="020B0809000000000000" pitchFamily="49" charset="-122"/>
              </a:rPr>
              <a:t>1</a:t>
            </a:r>
            <a:endParaRPr lang="zh-CN" altLang="en-US" sz="3600" dirty="0">
              <a:solidFill>
                <a:schemeClr val="accent1">
                  <a:lumMod val="75000"/>
                </a:schemeClr>
              </a:solidFill>
              <a:latin typeface="Impact" pitchFamily="34" charset="0"/>
              <a:ea typeface="华康俪金黑W8" panose="020B0809000000000000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30322" y="2036320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</a:rPr>
              <a:t>制度人群全覆盖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5697523" y="2802814"/>
            <a:ext cx="365622" cy="47623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13"/>
          <p:cNvSpPr txBox="1">
            <a:spLocks noChangeArrowheads="1"/>
          </p:cNvSpPr>
          <p:nvPr/>
        </p:nvSpPr>
        <p:spPr bwMode="auto">
          <a:xfrm>
            <a:off x="5458510" y="2564223"/>
            <a:ext cx="3857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 smtClean="0">
                <a:solidFill>
                  <a:schemeClr val="accent1">
                    <a:lumMod val="75000"/>
                  </a:schemeClr>
                </a:solidFill>
                <a:latin typeface="Impact" pitchFamily="34" charset="0"/>
                <a:ea typeface="华康俪金黑W8" panose="020B0809000000000000" pitchFamily="49" charset="-122"/>
              </a:rPr>
              <a:t>2</a:t>
            </a:r>
            <a:endParaRPr lang="zh-CN" altLang="en-US" sz="3600" dirty="0">
              <a:solidFill>
                <a:schemeClr val="accent1">
                  <a:lumMod val="75000"/>
                </a:schemeClr>
              </a:solidFill>
              <a:latin typeface="Impact" pitchFamily="34" charset="0"/>
              <a:ea typeface="华康俪金黑W8" panose="020B0809000000000000" pitchFamily="49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023331" y="2809506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</a:rPr>
              <a:t>政策规范有倾斜</a:t>
            </a:r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5697523" y="3532655"/>
            <a:ext cx="365622" cy="47623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13"/>
          <p:cNvSpPr txBox="1">
            <a:spLocks noChangeArrowheads="1"/>
          </p:cNvSpPr>
          <p:nvPr/>
        </p:nvSpPr>
        <p:spPr bwMode="auto">
          <a:xfrm>
            <a:off x="5458510" y="3294064"/>
            <a:ext cx="3857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 smtClean="0">
                <a:solidFill>
                  <a:schemeClr val="accent1">
                    <a:lumMod val="75000"/>
                  </a:schemeClr>
                </a:solidFill>
                <a:latin typeface="Impact" pitchFamily="34" charset="0"/>
                <a:ea typeface="华康俪金黑W8" panose="020B0809000000000000" pitchFamily="49" charset="-122"/>
              </a:rPr>
              <a:t>3</a:t>
            </a:r>
            <a:endParaRPr lang="zh-CN" altLang="en-US" sz="3600" dirty="0">
              <a:solidFill>
                <a:schemeClr val="accent1">
                  <a:lumMod val="75000"/>
                </a:schemeClr>
              </a:solidFill>
              <a:latin typeface="Impact" pitchFamily="34" charset="0"/>
              <a:ea typeface="华康俪金黑W8" panose="020B0809000000000000" pitchFamily="49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031720" y="3522569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</a:rPr>
              <a:t>报销及时更便捷</a:t>
            </a: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5697523" y="4270886"/>
            <a:ext cx="365622" cy="47623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13"/>
          <p:cNvSpPr txBox="1">
            <a:spLocks noChangeArrowheads="1"/>
          </p:cNvSpPr>
          <p:nvPr/>
        </p:nvSpPr>
        <p:spPr bwMode="auto">
          <a:xfrm>
            <a:off x="5458510" y="4032295"/>
            <a:ext cx="3857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 smtClean="0">
                <a:solidFill>
                  <a:schemeClr val="accent1">
                    <a:lumMod val="75000"/>
                  </a:schemeClr>
                </a:solidFill>
                <a:latin typeface="Impact" pitchFamily="34" charset="0"/>
                <a:ea typeface="华康俪金黑W8" panose="020B0809000000000000" pitchFamily="49" charset="-122"/>
              </a:rPr>
              <a:t>4</a:t>
            </a:r>
            <a:endParaRPr lang="zh-CN" altLang="en-US" sz="3600" dirty="0">
              <a:solidFill>
                <a:schemeClr val="accent1">
                  <a:lumMod val="75000"/>
                </a:schemeClr>
              </a:solidFill>
              <a:latin typeface="Impact" pitchFamily="34" charset="0"/>
              <a:ea typeface="华康俪金黑W8" panose="020B0809000000000000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040109" y="4227244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</a:rPr>
              <a:t>医保扶贫倾斜政策标准</a:t>
            </a:r>
          </a:p>
        </p:txBody>
      </p:sp>
    </p:spTree>
    <p:extLst>
      <p:ext uri="{BB962C8B-B14F-4D97-AF65-F5344CB8AC3E}">
        <p14:creationId xmlns="" xmlns:p14="http://schemas.microsoft.com/office/powerpoint/2010/main" val="35847010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-48242" y="880607"/>
            <a:ext cx="9531119" cy="88931"/>
          </a:xfrm>
          <a:prstGeom prst="roundRect">
            <a:avLst>
              <a:gd name="adj" fmla="val 41309"/>
            </a:avLst>
          </a:prstGeom>
          <a:gradFill>
            <a:gsLst>
              <a:gs pos="0">
                <a:srgbClr val="0DB4EF"/>
              </a:gs>
              <a:gs pos="100000">
                <a:srgbClr val="96CA54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79563" y="363807"/>
            <a:ext cx="3432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06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1.</a:t>
            </a:r>
            <a:r>
              <a:rPr kumimoji="0" lang="zh-CN" altLang="en-US" sz="28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制度人群全覆盖</a:t>
            </a:r>
            <a:endParaRPr kumimoji="0" lang="zh-CN" sz="2800" b="1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106142" y="2390322"/>
            <a:ext cx="2044700" cy="20447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HK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657255" y="1558472"/>
            <a:ext cx="0" cy="3708400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4558475" y="3728450"/>
            <a:ext cx="220663" cy="2206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HK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547718" y="2064437"/>
            <a:ext cx="220663" cy="22066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HK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任意多边形 20"/>
          <p:cNvSpPr>
            <a:spLocks/>
          </p:cNvSpPr>
          <p:nvPr/>
        </p:nvSpPr>
        <p:spPr bwMode="auto">
          <a:xfrm>
            <a:off x="2498256" y="2771322"/>
            <a:ext cx="1362075" cy="1282700"/>
          </a:xfrm>
          <a:custGeom>
            <a:avLst/>
            <a:gdLst/>
            <a:ahLst/>
            <a:cxnLst/>
            <a:rect l="0" t="0" r="r" b="b"/>
            <a:pathLst>
              <a:path w="1361803" h="1281345">
                <a:moveTo>
                  <a:pt x="340187" y="867542"/>
                </a:moveTo>
                <a:cubicBezTo>
                  <a:pt x="351512" y="867144"/>
                  <a:pt x="363575" y="872724"/>
                  <a:pt x="372930" y="883885"/>
                </a:cubicBezTo>
                <a:cubicBezTo>
                  <a:pt x="394595" y="907270"/>
                  <a:pt x="415275" y="931718"/>
                  <a:pt x="436940" y="957229"/>
                </a:cubicBezTo>
                <a:cubicBezTo>
                  <a:pt x="449742" y="946599"/>
                  <a:pt x="462543" y="935970"/>
                  <a:pt x="475345" y="925340"/>
                </a:cubicBezTo>
                <a:cubicBezTo>
                  <a:pt x="492086" y="911522"/>
                  <a:pt x="506857" y="910459"/>
                  <a:pt x="525568" y="923214"/>
                </a:cubicBezTo>
                <a:cubicBezTo>
                  <a:pt x="535415" y="929592"/>
                  <a:pt x="544278" y="935970"/>
                  <a:pt x="553141" y="942347"/>
                </a:cubicBezTo>
                <a:cubicBezTo>
                  <a:pt x="545263" y="967858"/>
                  <a:pt x="538370" y="993369"/>
                  <a:pt x="530492" y="1018880"/>
                </a:cubicBezTo>
                <a:cubicBezTo>
                  <a:pt x="528522" y="1018880"/>
                  <a:pt x="528522" y="1018880"/>
                  <a:pt x="527537" y="1018880"/>
                </a:cubicBezTo>
                <a:cubicBezTo>
                  <a:pt x="509812" y="1000810"/>
                  <a:pt x="494056" y="1007187"/>
                  <a:pt x="479284" y="1024195"/>
                </a:cubicBezTo>
                <a:cubicBezTo>
                  <a:pt x="473376" y="1030572"/>
                  <a:pt x="466482" y="1035887"/>
                  <a:pt x="459589" y="1041202"/>
                </a:cubicBezTo>
                <a:cubicBezTo>
                  <a:pt x="438909" y="1058209"/>
                  <a:pt x="420199" y="1056083"/>
                  <a:pt x="402473" y="1035887"/>
                </a:cubicBezTo>
                <a:cubicBezTo>
                  <a:pt x="385732" y="1017817"/>
                  <a:pt x="369976" y="998684"/>
                  <a:pt x="352251" y="978488"/>
                </a:cubicBezTo>
                <a:cubicBezTo>
                  <a:pt x="343388" y="995495"/>
                  <a:pt x="335510" y="1012502"/>
                  <a:pt x="327632" y="1028446"/>
                </a:cubicBezTo>
                <a:cubicBezTo>
                  <a:pt x="318769" y="1046517"/>
                  <a:pt x="303013" y="1053957"/>
                  <a:pt x="286272" y="1050768"/>
                </a:cubicBezTo>
                <a:cubicBezTo>
                  <a:pt x="262638" y="1046517"/>
                  <a:pt x="248851" y="1019943"/>
                  <a:pt x="259683" y="995495"/>
                </a:cubicBezTo>
                <a:cubicBezTo>
                  <a:pt x="276424" y="959355"/>
                  <a:pt x="293165" y="922151"/>
                  <a:pt x="311876" y="887074"/>
                </a:cubicBezTo>
                <a:cubicBezTo>
                  <a:pt x="318276" y="874318"/>
                  <a:pt x="328863" y="867941"/>
                  <a:pt x="340187" y="867542"/>
                </a:cubicBezTo>
                <a:close/>
                <a:moveTo>
                  <a:pt x="274255" y="687365"/>
                </a:moveTo>
                <a:cubicBezTo>
                  <a:pt x="330459" y="687365"/>
                  <a:pt x="386662" y="687365"/>
                  <a:pt x="442866" y="687365"/>
                </a:cubicBezTo>
                <a:cubicBezTo>
                  <a:pt x="516819" y="687365"/>
                  <a:pt x="590771" y="687365"/>
                  <a:pt x="664723" y="687365"/>
                </a:cubicBezTo>
                <a:cubicBezTo>
                  <a:pt x="670640" y="687365"/>
                  <a:pt x="675570" y="687365"/>
                  <a:pt x="684444" y="687365"/>
                </a:cubicBezTo>
                <a:cubicBezTo>
                  <a:pt x="666695" y="718154"/>
                  <a:pt x="649933" y="745757"/>
                  <a:pt x="632184" y="772299"/>
                </a:cubicBezTo>
                <a:cubicBezTo>
                  <a:pt x="630212" y="775484"/>
                  <a:pt x="625282" y="776545"/>
                  <a:pt x="621338" y="776545"/>
                </a:cubicBezTo>
                <a:cubicBezTo>
                  <a:pt x="504000" y="777607"/>
                  <a:pt x="387648" y="776545"/>
                  <a:pt x="270311" y="777607"/>
                </a:cubicBezTo>
                <a:cubicBezTo>
                  <a:pt x="259464" y="777607"/>
                  <a:pt x="255520" y="772299"/>
                  <a:pt x="256506" y="760620"/>
                </a:cubicBezTo>
                <a:cubicBezTo>
                  <a:pt x="256506" y="742572"/>
                  <a:pt x="256506" y="724524"/>
                  <a:pt x="255520" y="706475"/>
                </a:cubicBezTo>
                <a:cubicBezTo>
                  <a:pt x="255520" y="691612"/>
                  <a:pt x="261436" y="687365"/>
                  <a:pt x="274255" y="687365"/>
                </a:cubicBezTo>
                <a:close/>
                <a:moveTo>
                  <a:pt x="278054" y="504636"/>
                </a:moveTo>
                <a:cubicBezTo>
                  <a:pt x="354989" y="504636"/>
                  <a:pt x="432911" y="504636"/>
                  <a:pt x="509846" y="504636"/>
                </a:cubicBezTo>
                <a:cubicBezTo>
                  <a:pt x="588754" y="504636"/>
                  <a:pt x="666676" y="504636"/>
                  <a:pt x="745584" y="504636"/>
                </a:cubicBezTo>
                <a:cubicBezTo>
                  <a:pt x="764325" y="504636"/>
                  <a:pt x="765311" y="505700"/>
                  <a:pt x="765311" y="524845"/>
                </a:cubicBezTo>
                <a:cubicBezTo>
                  <a:pt x="765311" y="535481"/>
                  <a:pt x="765311" y="546117"/>
                  <a:pt x="765311" y="556753"/>
                </a:cubicBezTo>
                <a:cubicBezTo>
                  <a:pt x="765311" y="580153"/>
                  <a:pt x="752489" y="593980"/>
                  <a:pt x="730789" y="593980"/>
                </a:cubicBezTo>
                <a:cubicBezTo>
                  <a:pt x="580863" y="593980"/>
                  <a:pt x="429952" y="593980"/>
                  <a:pt x="279040" y="593980"/>
                </a:cubicBezTo>
                <a:cubicBezTo>
                  <a:pt x="256354" y="593980"/>
                  <a:pt x="256354" y="592917"/>
                  <a:pt x="256354" y="569517"/>
                </a:cubicBezTo>
                <a:cubicBezTo>
                  <a:pt x="256354" y="555690"/>
                  <a:pt x="256354" y="541863"/>
                  <a:pt x="256354" y="528036"/>
                </a:cubicBezTo>
                <a:cubicBezTo>
                  <a:pt x="256354" y="504636"/>
                  <a:pt x="256354" y="504636"/>
                  <a:pt x="278054" y="504636"/>
                </a:cubicBezTo>
                <a:close/>
                <a:moveTo>
                  <a:pt x="942895" y="453454"/>
                </a:moveTo>
                <a:cubicBezTo>
                  <a:pt x="989224" y="494914"/>
                  <a:pt x="1033581" y="534249"/>
                  <a:pt x="1077938" y="574646"/>
                </a:cubicBezTo>
                <a:cubicBezTo>
                  <a:pt x="1059210" y="599097"/>
                  <a:pt x="1040481" y="622484"/>
                  <a:pt x="1021752" y="644809"/>
                </a:cubicBezTo>
                <a:cubicBezTo>
                  <a:pt x="928109" y="760685"/>
                  <a:pt x="831509" y="874435"/>
                  <a:pt x="722095" y="974365"/>
                </a:cubicBezTo>
                <a:cubicBezTo>
                  <a:pt x="695481" y="999879"/>
                  <a:pt x="664923" y="1021141"/>
                  <a:pt x="635352" y="1042403"/>
                </a:cubicBezTo>
                <a:cubicBezTo>
                  <a:pt x="626481" y="1048781"/>
                  <a:pt x="613666" y="1046655"/>
                  <a:pt x="601838" y="1048781"/>
                </a:cubicBezTo>
                <a:cubicBezTo>
                  <a:pt x="601838" y="1037087"/>
                  <a:pt x="596909" y="1023267"/>
                  <a:pt x="600852" y="1012636"/>
                </a:cubicBezTo>
                <a:cubicBezTo>
                  <a:pt x="619581" y="969050"/>
                  <a:pt x="637323" y="924400"/>
                  <a:pt x="659995" y="882940"/>
                </a:cubicBezTo>
                <a:cubicBezTo>
                  <a:pt x="741809" y="734108"/>
                  <a:pt x="838409" y="595907"/>
                  <a:pt x="938952" y="460896"/>
                </a:cubicBezTo>
                <a:cubicBezTo>
                  <a:pt x="939938" y="458770"/>
                  <a:pt x="940924" y="456643"/>
                  <a:pt x="942895" y="453454"/>
                </a:cubicBezTo>
                <a:close/>
                <a:moveTo>
                  <a:pt x="1337162" y="323013"/>
                </a:moveTo>
                <a:cubicBezTo>
                  <a:pt x="1348990" y="326198"/>
                  <a:pt x="1361803" y="343189"/>
                  <a:pt x="1361803" y="358055"/>
                </a:cubicBezTo>
                <a:cubicBezTo>
                  <a:pt x="1359832" y="361241"/>
                  <a:pt x="1357861" y="367612"/>
                  <a:pt x="1353918" y="373984"/>
                </a:cubicBezTo>
                <a:cubicBezTo>
                  <a:pt x="1300693" y="447255"/>
                  <a:pt x="1247469" y="521588"/>
                  <a:pt x="1194244" y="594859"/>
                </a:cubicBezTo>
                <a:cubicBezTo>
                  <a:pt x="1175517" y="619282"/>
                  <a:pt x="1154818" y="642644"/>
                  <a:pt x="1134120" y="664944"/>
                </a:cubicBezTo>
                <a:cubicBezTo>
                  <a:pt x="1125249" y="673439"/>
                  <a:pt x="1113421" y="678749"/>
                  <a:pt x="1101594" y="682996"/>
                </a:cubicBezTo>
                <a:cubicBezTo>
                  <a:pt x="1095680" y="685120"/>
                  <a:pt x="1083852" y="682996"/>
                  <a:pt x="1080895" y="677687"/>
                </a:cubicBezTo>
                <a:cubicBezTo>
                  <a:pt x="1077938" y="671315"/>
                  <a:pt x="1077938" y="658573"/>
                  <a:pt x="1080895" y="652201"/>
                </a:cubicBezTo>
                <a:cubicBezTo>
                  <a:pt x="1092723" y="633087"/>
                  <a:pt x="1107507" y="615035"/>
                  <a:pt x="1121306" y="596983"/>
                </a:cubicBezTo>
                <a:cubicBezTo>
                  <a:pt x="1175517" y="522650"/>
                  <a:pt x="1229727" y="449379"/>
                  <a:pt x="1284923" y="375046"/>
                </a:cubicBezTo>
                <a:cubicBezTo>
                  <a:pt x="1293794" y="362303"/>
                  <a:pt x="1302665" y="348498"/>
                  <a:pt x="1310550" y="334694"/>
                </a:cubicBezTo>
                <a:cubicBezTo>
                  <a:pt x="1317449" y="324075"/>
                  <a:pt x="1325334" y="318765"/>
                  <a:pt x="1337162" y="323013"/>
                </a:cubicBezTo>
                <a:close/>
                <a:moveTo>
                  <a:pt x="525824" y="229421"/>
                </a:moveTo>
                <a:cubicBezTo>
                  <a:pt x="600725" y="229421"/>
                  <a:pt x="675627" y="229421"/>
                  <a:pt x="750528" y="229421"/>
                </a:cubicBezTo>
                <a:cubicBezTo>
                  <a:pt x="761369" y="229421"/>
                  <a:pt x="765311" y="233676"/>
                  <a:pt x="765311" y="245375"/>
                </a:cubicBezTo>
                <a:cubicBezTo>
                  <a:pt x="764326" y="264521"/>
                  <a:pt x="764326" y="282602"/>
                  <a:pt x="765311" y="301747"/>
                </a:cubicBezTo>
                <a:cubicBezTo>
                  <a:pt x="765311" y="314511"/>
                  <a:pt x="760383" y="318765"/>
                  <a:pt x="748557" y="318765"/>
                </a:cubicBezTo>
                <a:cubicBezTo>
                  <a:pt x="711106" y="318765"/>
                  <a:pt x="674641" y="318765"/>
                  <a:pt x="638176" y="318765"/>
                </a:cubicBezTo>
                <a:cubicBezTo>
                  <a:pt x="601711" y="318765"/>
                  <a:pt x="565246" y="317702"/>
                  <a:pt x="528781" y="318765"/>
                </a:cubicBezTo>
                <a:cubicBezTo>
                  <a:pt x="515969" y="318765"/>
                  <a:pt x="511041" y="313447"/>
                  <a:pt x="511041" y="299620"/>
                </a:cubicBezTo>
                <a:cubicBezTo>
                  <a:pt x="512027" y="282602"/>
                  <a:pt x="512027" y="264521"/>
                  <a:pt x="511041" y="246439"/>
                </a:cubicBezTo>
                <a:cubicBezTo>
                  <a:pt x="511041" y="234739"/>
                  <a:pt x="514983" y="229421"/>
                  <a:pt x="525824" y="229421"/>
                </a:cubicBezTo>
                <a:close/>
                <a:moveTo>
                  <a:pt x="1243182" y="137949"/>
                </a:moveTo>
                <a:cubicBezTo>
                  <a:pt x="1255260" y="139675"/>
                  <a:pt x="1267337" y="146577"/>
                  <a:pt x="1281140" y="158257"/>
                </a:cubicBezTo>
                <a:cubicBezTo>
                  <a:pt x="1308745" y="183741"/>
                  <a:pt x="1317618" y="208163"/>
                  <a:pt x="1306773" y="240018"/>
                </a:cubicBezTo>
                <a:cubicBezTo>
                  <a:pt x="1300858" y="257008"/>
                  <a:pt x="1294942" y="275059"/>
                  <a:pt x="1285083" y="289925"/>
                </a:cubicBezTo>
                <a:cubicBezTo>
                  <a:pt x="1228886" y="370624"/>
                  <a:pt x="1171704" y="450262"/>
                  <a:pt x="1114521" y="532023"/>
                </a:cubicBezTo>
                <a:cubicBezTo>
                  <a:pt x="1066212" y="489550"/>
                  <a:pt x="1022832" y="450262"/>
                  <a:pt x="977480" y="410974"/>
                </a:cubicBezTo>
                <a:cubicBezTo>
                  <a:pt x="984381" y="401417"/>
                  <a:pt x="990297" y="392923"/>
                  <a:pt x="996212" y="385490"/>
                </a:cubicBezTo>
                <a:cubicBezTo>
                  <a:pt x="1050437" y="319656"/>
                  <a:pt x="1103676" y="252760"/>
                  <a:pt x="1157901" y="187988"/>
                </a:cubicBezTo>
                <a:cubicBezTo>
                  <a:pt x="1170718" y="172061"/>
                  <a:pt x="1188464" y="159319"/>
                  <a:pt x="1205225" y="148700"/>
                </a:cubicBezTo>
                <a:cubicBezTo>
                  <a:pt x="1219027" y="139675"/>
                  <a:pt x="1231105" y="136224"/>
                  <a:pt x="1243182" y="137949"/>
                </a:cubicBezTo>
                <a:close/>
                <a:moveTo>
                  <a:pt x="326420" y="0"/>
                </a:moveTo>
                <a:cubicBezTo>
                  <a:pt x="513791" y="0"/>
                  <a:pt x="702148" y="0"/>
                  <a:pt x="889519" y="0"/>
                </a:cubicBezTo>
                <a:cubicBezTo>
                  <a:pt x="964468" y="1063"/>
                  <a:pt x="1018707" y="56311"/>
                  <a:pt x="1021665" y="137059"/>
                </a:cubicBezTo>
                <a:cubicBezTo>
                  <a:pt x="1021665" y="164684"/>
                  <a:pt x="1021665" y="191246"/>
                  <a:pt x="1020679" y="218870"/>
                </a:cubicBezTo>
                <a:cubicBezTo>
                  <a:pt x="1020679" y="225245"/>
                  <a:pt x="1017721" y="232682"/>
                  <a:pt x="1013776" y="237995"/>
                </a:cubicBezTo>
                <a:cubicBezTo>
                  <a:pt x="985177" y="275181"/>
                  <a:pt x="956578" y="311305"/>
                  <a:pt x="928966" y="348492"/>
                </a:cubicBezTo>
                <a:cubicBezTo>
                  <a:pt x="921077" y="358054"/>
                  <a:pt x="915160" y="369741"/>
                  <a:pt x="908256" y="380366"/>
                </a:cubicBezTo>
                <a:cubicBezTo>
                  <a:pt x="905298" y="384616"/>
                  <a:pt x="901353" y="387804"/>
                  <a:pt x="895436" y="395241"/>
                </a:cubicBezTo>
                <a:cubicBezTo>
                  <a:pt x="895436" y="365492"/>
                  <a:pt x="895436" y="339992"/>
                  <a:pt x="895436" y="314493"/>
                </a:cubicBezTo>
                <a:cubicBezTo>
                  <a:pt x="895436" y="263494"/>
                  <a:pt x="895436" y="212495"/>
                  <a:pt x="895436" y="161496"/>
                </a:cubicBezTo>
                <a:cubicBezTo>
                  <a:pt x="895436" y="139184"/>
                  <a:pt x="892478" y="135997"/>
                  <a:pt x="870782" y="135997"/>
                </a:cubicBezTo>
                <a:cubicBezTo>
                  <a:pt x="713982" y="135997"/>
                  <a:pt x="557182" y="135997"/>
                  <a:pt x="399396" y="135997"/>
                </a:cubicBezTo>
                <a:cubicBezTo>
                  <a:pt x="394465" y="135997"/>
                  <a:pt x="388548" y="135997"/>
                  <a:pt x="381645" y="135997"/>
                </a:cubicBezTo>
                <a:cubicBezTo>
                  <a:pt x="381645" y="145559"/>
                  <a:pt x="381645" y="152997"/>
                  <a:pt x="381645" y="159371"/>
                </a:cubicBezTo>
                <a:cubicBezTo>
                  <a:pt x="381645" y="211433"/>
                  <a:pt x="381645" y="262431"/>
                  <a:pt x="381645" y="314493"/>
                </a:cubicBezTo>
                <a:cubicBezTo>
                  <a:pt x="380659" y="373991"/>
                  <a:pt x="346143" y="410116"/>
                  <a:pt x="290918" y="410116"/>
                </a:cubicBezTo>
                <a:cubicBezTo>
                  <a:pt x="241610" y="410116"/>
                  <a:pt x="192302" y="410116"/>
                  <a:pt x="142994" y="410116"/>
                </a:cubicBezTo>
                <a:cubicBezTo>
                  <a:pt x="138063" y="410116"/>
                  <a:pt x="133132" y="410116"/>
                  <a:pt x="126229" y="410116"/>
                </a:cubicBezTo>
                <a:cubicBezTo>
                  <a:pt x="126229" y="418615"/>
                  <a:pt x="126229" y="423928"/>
                  <a:pt x="126229" y="429240"/>
                </a:cubicBezTo>
                <a:cubicBezTo>
                  <a:pt x="126229" y="658735"/>
                  <a:pt x="126229" y="888229"/>
                  <a:pt x="126229" y="1117724"/>
                </a:cubicBezTo>
                <a:cubicBezTo>
                  <a:pt x="126229" y="1143223"/>
                  <a:pt x="128201" y="1145348"/>
                  <a:pt x="150883" y="1145348"/>
                </a:cubicBezTo>
                <a:cubicBezTo>
                  <a:pt x="390521" y="1145348"/>
                  <a:pt x="630158" y="1145348"/>
                  <a:pt x="869796" y="1145348"/>
                </a:cubicBezTo>
                <a:cubicBezTo>
                  <a:pt x="893464" y="1145348"/>
                  <a:pt x="895436" y="1143223"/>
                  <a:pt x="895436" y="1117724"/>
                </a:cubicBezTo>
                <a:cubicBezTo>
                  <a:pt x="895436" y="1052913"/>
                  <a:pt x="895436" y="988102"/>
                  <a:pt x="895436" y="923291"/>
                </a:cubicBezTo>
                <a:cubicBezTo>
                  <a:pt x="895436" y="916916"/>
                  <a:pt x="897409" y="908416"/>
                  <a:pt x="901353" y="904166"/>
                </a:cubicBezTo>
                <a:cubicBezTo>
                  <a:pt x="938827" y="860605"/>
                  <a:pt x="976302" y="818106"/>
                  <a:pt x="1013776" y="774545"/>
                </a:cubicBezTo>
                <a:cubicBezTo>
                  <a:pt x="1015748" y="773482"/>
                  <a:pt x="1016734" y="772420"/>
                  <a:pt x="1020679" y="769232"/>
                </a:cubicBezTo>
                <a:cubicBezTo>
                  <a:pt x="1020679" y="775607"/>
                  <a:pt x="1021665" y="779857"/>
                  <a:pt x="1021665" y="784107"/>
                </a:cubicBezTo>
                <a:cubicBezTo>
                  <a:pt x="1021665" y="902042"/>
                  <a:pt x="1021665" y="1018914"/>
                  <a:pt x="1021665" y="1135786"/>
                </a:cubicBezTo>
                <a:cubicBezTo>
                  <a:pt x="1020679" y="1222909"/>
                  <a:pt x="967426" y="1281345"/>
                  <a:pt x="886561" y="1281345"/>
                </a:cubicBezTo>
                <a:cubicBezTo>
                  <a:pt x="634103" y="1281345"/>
                  <a:pt x="382631" y="1281345"/>
                  <a:pt x="131160" y="1281345"/>
                </a:cubicBezTo>
                <a:cubicBezTo>
                  <a:pt x="55225" y="1281345"/>
                  <a:pt x="0" y="1221847"/>
                  <a:pt x="0" y="1140036"/>
                </a:cubicBezTo>
                <a:cubicBezTo>
                  <a:pt x="0" y="872292"/>
                  <a:pt x="0" y="603486"/>
                  <a:pt x="0" y="335742"/>
                </a:cubicBezTo>
                <a:cubicBezTo>
                  <a:pt x="0" y="315555"/>
                  <a:pt x="5917" y="298556"/>
                  <a:pt x="18737" y="283681"/>
                </a:cubicBezTo>
                <a:cubicBezTo>
                  <a:pt x="99603" y="198683"/>
                  <a:pt x="180468" y="113685"/>
                  <a:pt x="261333" y="28687"/>
                </a:cubicBezTo>
                <a:cubicBezTo>
                  <a:pt x="279084" y="9562"/>
                  <a:pt x="300780" y="0"/>
                  <a:pt x="3264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566359" y="3754364"/>
            <a:ext cx="220663" cy="22066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HK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928933" y="1925618"/>
            <a:ext cx="58717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含义</a:t>
            </a:r>
            <a:r>
              <a:rPr lang="en-US" dirty="0" smtClean="0"/>
              <a:t>:</a:t>
            </a:r>
            <a:r>
              <a:rPr lang="zh-CN" altLang="en-US" dirty="0" smtClean="0"/>
              <a:t>城乡居民基本医保、大病保险、医疗救助对建档立卡</a:t>
            </a:r>
            <a:r>
              <a:rPr lang="zh-CN" altLang="en-US" smtClean="0"/>
              <a:t>贫困</a:t>
            </a:r>
            <a:r>
              <a:rPr lang="zh-CN" altLang="en-US" smtClean="0"/>
              <a:t>人口全</a:t>
            </a:r>
            <a:r>
              <a:rPr lang="zh-CN" altLang="en-US" dirty="0" smtClean="0"/>
              <a:t>覆盖。</a:t>
            </a:r>
          </a:p>
        </p:txBody>
      </p:sp>
      <p:sp>
        <p:nvSpPr>
          <p:cNvPr id="15" name="矩形 14"/>
          <p:cNvSpPr/>
          <p:nvPr/>
        </p:nvSpPr>
        <p:spPr>
          <a:xfrm>
            <a:off x="4945822" y="3689872"/>
            <a:ext cx="5957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指标</a:t>
            </a:r>
            <a:r>
              <a:rPr lang="en-US" dirty="0" smtClean="0"/>
              <a:t>:</a:t>
            </a:r>
            <a:r>
              <a:rPr lang="zh-CN" altLang="en-US" dirty="0" smtClean="0"/>
              <a:t>建档立卡贫困人口</a:t>
            </a:r>
            <a:r>
              <a:rPr lang="en-US" dirty="0" smtClean="0"/>
              <a:t>100</a:t>
            </a:r>
            <a:r>
              <a:rPr lang="zh-CN" altLang="en-US" dirty="0" smtClean="0"/>
              <a:t>％参加基本医保和大病保险。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-48242" y="880607"/>
            <a:ext cx="9531119" cy="88931"/>
          </a:xfrm>
          <a:prstGeom prst="roundRect">
            <a:avLst>
              <a:gd name="adj" fmla="val 41309"/>
            </a:avLst>
          </a:prstGeom>
          <a:gradFill>
            <a:gsLst>
              <a:gs pos="0">
                <a:srgbClr val="0DB4EF"/>
              </a:gs>
              <a:gs pos="100000">
                <a:srgbClr val="96CA54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79563" y="363807"/>
            <a:ext cx="3432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06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2.</a:t>
            </a:r>
            <a:r>
              <a:rPr kumimoji="0" lang="zh-CN" altLang="en-US" sz="28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政策规范有倾斜</a:t>
            </a:r>
            <a:endParaRPr kumimoji="0" lang="zh-CN" sz="2800" b="1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106142" y="2390322"/>
            <a:ext cx="2044700" cy="20447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HK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657255" y="1558472"/>
            <a:ext cx="0" cy="3708400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4569233" y="4309362"/>
            <a:ext cx="220663" cy="2206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HK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547718" y="2064437"/>
            <a:ext cx="220663" cy="22066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HK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任意多边形 20"/>
          <p:cNvSpPr>
            <a:spLocks/>
          </p:cNvSpPr>
          <p:nvPr/>
        </p:nvSpPr>
        <p:spPr bwMode="auto">
          <a:xfrm>
            <a:off x="2498256" y="2771322"/>
            <a:ext cx="1362075" cy="1282700"/>
          </a:xfrm>
          <a:custGeom>
            <a:avLst/>
            <a:gdLst/>
            <a:ahLst/>
            <a:cxnLst/>
            <a:rect l="0" t="0" r="r" b="b"/>
            <a:pathLst>
              <a:path w="1361803" h="1281345">
                <a:moveTo>
                  <a:pt x="340187" y="867542"/>
                </a:moveTo>
                <a:cubicBezTo>
                  <a:pt x="351512" y="867144"/>
                  <a:pt x="363575" y="872724"/>
                  <a:pt x="372930" y="883885"/>
                </a:cubicBezTo>
                <a:cubicBezTo>
                  <a:pt x="394595" y="907270"/>
                  <a:pt x="415275" y="931718"/>
                  <a:pt x="436940" y="957229"/>
                </a:cubicBezTo>
                <a:cubicBezTo>
                  <a:pt x="449742" y="946599"/>
                  <a:pt x="462543" y="935970"/>
                  <a:pt x="475345" y="925340"/>
                </a:cubicBezTo>
                <a:cubicBezTo>
                  <a:pt x="492086" y="911522"/>
                  <a:pt x="506857" y="910459"/>
                  <a:pt x="525568" y="923214"/>
                </a:cubicBezTo>
                <a:cubicBezTo>
                  <a:pt x="535415" y="929592"/>
                  <a:pt x="544278" y="935970"/>
                  <a:pt x="553141" y="942347"/>
                </a:cubicBezTo>
                <a:cubicBezTo>
                  <a:pt x="545263" y="967858"/>
                  <a:pt x="538370" y="993369"/>
                  <a:pt x="530492" y="1018880"/>
                </a:cubicBezTo>
                <a:cubicBezTo>
                  <a:pt x="528522" y="1018880"/>
                  <a:pt x="528522" y="1018880"/>
                  <a:pt x="527537" y="1018880"/>
                </a:cubicBezTo>
                <a:cubicBezTo>
                  <a:pt x="509812" y="1000810"/>
                  <a:pt x="494056" y="1007187"/>
                  <a:pt x="479284" y="1024195"/>
                </a:cubicBezTo>
                <a:cubicBezTo>
                  <a:pt x="473376" y="1030572"/>
                  <a:pt x="466482" y="1035887"/>
                  <a:pt x="459589" y="1041202"/>
                </a:cubicBezTo>
                <a:cubicBezTo>
                  <a:pt x="438909" y="1058209"/>
                  <a:pt x="420199" y="1056083"/>
                  <a:pt x="402473" y="1035887"/>
                </a:cubicBezTo>
                <a:cubicBezTo>
                  <a:pt x="385732" y="1017817"/>
                  <a:pt x="369976" y="998684"/>
                  <a:pt x="352251" y="978488"/>
                </a:cubicBezTo>
                <a:cubicBezTo>
                  <a:pt x="343388" y="995495"/>
                  <a:pt x="335510" y="1012502"/>
                  <a:pt x="327632" y="1028446"/>
                </a:cubicBezTo>
                <a:cubicBezTo>
                  <a:pt x="318769" y="1046517"/>
                  <a:pt x="303013" y="1053957"/>
                  <a:pt x="286272" y="1050768"/>
                </a:cubicBezTo>
                <a:cubicBezTo>
                  <a:pt x="262638" y="1046517"/>
                  <a:pt x="248851" y="1019943"/>
                  <a:pt x="259683" y="995495"/>
                </a:cubicBezTo>
                <a:cubicBezTo>
                  <a:pt x="276424" y="959355"/>
                  <a:pt x="293165" y="922151"/>
                  <a:pt x="311876" y="887074"/>
                </a:cubicBezTo>
                <a:cubicBezTo>
                  <a:pt x="318276" y="874318"/>
                  <a:pt x="328863" y="867941"/>
                  <a:pt x="340187" y="867542"/>
                </a:cubicBezTo>
                <a:close/>
                <a:moveTo>
                  <a:pt x="274255" y="687365"/>
                </a:moveTo>
                <a:cubicBezTo>
                  <a:pt x="330459" y="687365"/>
                  <a:pt x="386662" y="687365"/>
                  <a:pt x="442866" y="687365"/>
                </a:cubicBezTo>
                <a:cubicBezTo>
                  <a:pt x="516819" y="687365"/>
                  <a:pt x="590771" y="687365"/>
                  <a:pt x="664723" y="687365"/>
                </a:cubicBezTo>
                <a:cubicBezTo>
                  <a:pt x="670640" y="687365"/>
                  <a:pt x="675570" y="687365"/>
                  <a:pt x="684444" y="687365"/>
                </a:cubicBezTo>
                <a:cubicBezTo>
                  <a:pt x="666695" y="718154"/>
                  <a:pt x="649933" y="745757"/>
                  <a:pt x="632184" y="772299"/>
                </a:cubicBezTo>
                <a:cubicBezTo>
                  <a:pt x="630212" y="775484"/>
                  <a:pt x="625282" y="776545"/>
                  <a:pt x="621338" y="776545"/>
                </a:cubicBezTo>
                <a:cubicBezTo>
                  <a:pt x="504000" y="777607"/>
                  <a:pt x="387648" y="776545"/>
                  <a:pt x="270311" y="777607"/>
                </a:cubicBezTo>
                <a:cubicBezTo>
                  <a:pt x="259464" y="777607"/>
                  <a:pt x="255520" y="772299"/>
                  <a:pt x="256506" y="760620"/>
                </a:cubicBezTo>
                <a:cubicBezTo>
                  <a:pt x="256506" y="742572"/>
                  <a:pt x="256506" y="724524"/>
                  <a:pt x="255520" y="706475"/>
                </a:cubicBezTo>
                <a:cubicBezTo>
                  <a:pt x="255520" y="691612"/>
                  <a:pt x="261436" y="687365"/>
                  <a:pt x="274255" y="687365"/>
                </a:cubicBezTo>
                <a:close/>
                <a:moveTo>
                  <a:pt x="278054" y="504636"/>
                </a:moveTo>
                <a:cubicBezTo>
                  <a:pt x="354989" y="504636"/>
                  <a:pt x="432911" y="504636"/>
                  <a:pt x="509846" y="504636"/>
                </a:cubicBezTo>
                <a:cubicBezTo>
                  <a:pt x="588754" y="504636"/>
                  <a:pt x="666676" y="504636"/>
                  <a:pt x="745584" y="504636"/>
                </a:cubicBezTo>
                <a:cubicBezTo>
                  <a:pt x="764325" y="504636"/>
                  <a:pt x="765311" y="505700"/>
                  <a:pt x="765311" y="524845"/>
                </a:cubicBezTo>
                <a:cubicBezTo>
                  <a:pt x="765311" y="535481"/>
                  <a:pt x="765311" y="546117"/>
                  <a:pt x="765311" y="556753"/>
                </a:cubicBezTo>
                <a:cubicBezTo>
                  <a:pt x="765311" y="580153"/>
                  <a:pt x="752489" y="593980"/>
                  <a:pt x="730789" y="593980"/>
                </a:cubicBezTo>
                <a:cubicBezTo>
                  <a:pt x="580863" y="593980"/>
                  <a:pt x="429952" y="593980"/>
                  <a:pt x="279040" y="593980"/>
                </a:cubicBezTo>
                <a:cubicBezTo>
                  <a:pt x="256354" y="593980"/>
                  <a:pt x="256354" y="592917"/>
                  <a:pt x="256354" y="569517"/>
                </a:cubicBezTo>
                <a:cubicBezTo>
                  <a:pt x="256354" y="555690"/>
                  <a:pt x="256354" y="541863"/>
                  <a:pt x="256354" y="528036"/>
                </a:cubicBezTo>
                <a:cubicBezTo>
                  <a:pt x="256354" y="504636"/>
                  <a:pt x="256354" y="504636"/>
                  <a:pt x="278054" y="504636"/>
                </a:cubicBezTo>
                <a:close/>
                <a:moveTo>
                  <a:pt x="942895" y="453454"/>
                </a:moveTo>
                <a:cubicBezTo>
                  <a:pt x="989224" y="494914"/>
                  <a:pt x="1033581" y="534249"/>
                  <a:pt x="1077938" y="574646"/>
                </a:cubicBezTo>
                <a:cubicBezTo>
                  <a:pt x="1059210" y="599097"/>
                  <a:pt x="1040481" y="622484"/>
                  <a:pt x="1021752" y="644809"/>
                </a:cubicBezTo>
                <a:cubicBezTo>
                  <a:pt x="928109" y="760685"/>
                  <a:pt x="831509" y="874435"/>
                  <a:pt x="722095" y="974365"/>
                </a:cubicBezTo>
                <a:cubicBezTo>
                  <a:pt x="695481" y="999879"/>
                  <a:pt x="664923" y="1021141"/>
                  <a:pt x="635352" y="1042403"/>
                </a:cubicBezTo>
                <a:cubicBezTo>
                  <a:pt x="626481" y="1048781"/>
                  <a:pt x="613666" y="1046655"/>
                  <a:pt x="601838" y="1048781"/>
                </a:cubicBezTo>
                <a:cubicBezTo>
                  <a:pt x="601838" y="1037087"/>
                  <a:pt x="596909" y="1023267"/>
                  <a:pt x="600852" y="1012636"/>
                </a:cubicBezTo>
                <a:cubicBezTo>
                  <a:pt x="619581" y="969050"/>
                  <a:pt x="637323" y="924400"/>
                  <a:pt x="659995" y="882940"/>
                </a:cubicBezTo>
                <a:cubicBezTo>
                  <a:pt x="741809" y="734108"/>
                  <a:pt x="838409" y="595907"/>
                  <a:pt x="938952" y="460896"/>
                </a:cubicBezTo>
                <a:cubicBezTo>
                  <a:pt x="939938" y="458770"/>
                  <a:pt x="940924" y="456643"/>
                  <a:pt x="942895" y="453454"/>
                </a:cubicBezTo>
                <a:close/>
                <a:moveTo>
                  <a:pt x="1337162" y="323013"/>
                </a:moveTo>
                <a:cubicBezTo>
                  <a:pt x="1348990" y="326198"/>
                  <a:pt x="1361803" y="343189"/>
                  <a:pt x="1361803" y="358055"/>
                </a:cubicBezTo>
                <a:cubicBezTo>
                  <a:pt x="1359832" y="361241"/>
                  <a:pt x="1357861" y="367612"/>
                  <a:pt x="1353918" y="373984"/>
                </a:cubicBezTo>
                <a:cubicBezTo>
                  <a:pt x="1300693" y="447255"/>
                  <a:pt x="1247469" y="521588"/>
                  <a:pt x="1194244" y="594859"/>
                </a:cubicBezTo>
                <a:cubicBezTo>
                  <a:pt x="1175517" y="619282"/>
                  <a:pt x="1154818" y="642644"/>
                  <a:pt x="1134120" y="664944"/>
                </a:cubicBezTo>
                <a:cubicBezTo>
                  <a:pt x="1125249" y="673439"/>
                  <a:pt x="1113421" y="678749"/>
                  <a:pt x="1101594" y="682996"/>
                </a:cubicBezTo>
                <a:cubicBezTo>
                  <a:pt x="1095680" y="685120"/>
                  <a:pt x="1083852" y="682996"/>
                  <a:pt x="1080895" y="677687"/>
                </a:cubicBezTo>
                <a:cubicBezTo>
                  <a:pt x="1077938" y="671315"/>
                  <a:pt x="1077938" y="658573"/>
                  <a:pt x="1080895" y="652201"/>
                </a:cubicBezTo>
                <a:cubicBezTo>
                  <a:pt x="1092723" y="633087"/>
                  <a:pt x="1107507" y="615035"/>
                  <a:pt x="1121306" y="596983"/>
                </a:cubicBezTo>
                <a:cubicBezTo>
                  <a:pt x="1175517" y="522650"/>
                  <a:pt x="1229727" y="449379"/>
                  <a:pt x="1284923" y="375046"/>
                </a:cubicBezTo>
                <a:cubicBezTo>
                  <a:pt x="1293794" y="362303"/>
                  <a:pt x="1302665" y="348498"/>
                  <a:pt x="1310550" y="334694"/>
                </a:cubicBezTo>
                <a:cubicBezTo>
                  <a:pt x="1317449" y="324075"/>
                  <a:pt x="1325334" y="318765"/>
                  <a:pt x="1337162" y="323013"/>
                </a:cubicBezTo>
                <a:close/>
                <a:moveTo>
                  <a:pt x="525824" y="229421"/>
                </a:moveTo>
                <a:cubicBezTo>
                  <a:pt x="600725" y="229421"/>
                  <a:pt x="675627" y="229421"/>
                  <a:pt x="750528" y="229421"/>
                </a:cubicBezTo>
                <a:cubicBezTo>
                  <a:pt x="761369" y="229421"/>
                  <a:pt x="765311" y="233676"/>
                  <a:pt x="765311" y="245375"/>
                </a:cubicBezTo>
                <a:cubicBezTo>
                  <a:pt x="764326" y="264521"/>
                  <a:pt x="764326" y="282602"/>
                  <a:pt x="765311" y="301747"/>
                </a:cubicBezTo>
                <a:cubicBezTo>
                  <a:pt x="765311" y="314511"/>
                  <a:pt x="760383" y="318765"/>
                  <a:pt x="748557" y="318765"/>
                </a:cubicBezTo>
                <a:cubicBezTo>
                  <a:pt x="711106" y="318765"/>
                  <a:pt x="674641" y="318765"/>
                  <a:pt x="638176" y="318765"/>
                </a:cubicBezTo>
                <a:cubicBezTo>
                  <a:pt x="601711" y="318765"/>
                  <a:pt x="565246" y="317702"/>
                  <a:pt x="528781" y="318765"/>
                </a:cubicBezTo>
                <a:cubicBezTo>
                  <a:pt x="515969" y="318765"/>
                  <a:pt x="511041" y="313447"/>
                  <a:pt x="511041" y="299620"/>
                </a:cubicBezTo>
                <a:cubicBezTo>
                  <a:pt x="512027" y="282602"/>
                  <a:pt x="512027" y="264521"/>
                  <a:pt x="511041" y="246439"/>
                </a:cubicBezTo>
                <a:cubicBezTo>
                  <a:pt x="511041" y="234739"/>
                  <a:pt x="514983" y="229421"/>
                  <a:pt x="525824" y="229421"/>
                </a:cubicBezTo>
                <a:close/>
                <a:moveTo>
                  <a:pt x="1243182" y="137949"/>
                </a:moveTo>
                <a:cubicBezTo>
                  <a:pt x="1255260" y="139675"/>
                  <a:pt x="1267337" y="146577"/>
                  <a:pt x="1281140" y="158257"/>
                </a:cubicBezTo>
                <a:cubicBezTo>
                  <a:pt x="1308745" y="183741"/>
                  <a:pt x="1317618" y="208163"/>
                  <a:pt x="1306773" y="240018"/>
                </a:cubicBezTo>
                <a:cubicBezTo>
                  <a:pt x="1300858" y="257008"/>
                  <a:pt x="1294942" y="275059"/>
                  <a:pt x="1285083" y="289925"/>
                </a:cubicBezTo>
                <a:cubicBezTo>
                  <a:pt x="1228886" y="370624"/>
                  <a:pt x="1171704" y="450262"/>
                  <a:pt x="1114521" y="532023"/>
                </a:cubicBezTo>
                <a:cubicBezTo>
                  <a:pt x="1066212" y="489550"/>
                  <a:pt x="1022832" y="450262"/>
                  <a:pt x="977480" y="410974"/>
                </a:cubicBezTo>
                <a:cubicBezTo>
                  <a:pt x="984381" y="401417"/>
                  <a:pt x="990297" y="392923"/>
                  <a:pt x="996212" y="385490"/>
                </a:cubicBezTo>
                <a:cubicBezTo>
                  <a:pt x="1050437" y="319656"/>
                  <a:pt x="1103676" y="252760"/>
                  <a:pt x="1157901" y="187988"/>
                </a:cubicBezTo>
                <a:cubicBezTo>
                  <a:pt x="1170718" y="172061"/>
                  <a:pt x="1188464" y="159319"/>
                  <a:pt x="1205225" y="148700"/>
                </a:cubicBezTo>
                <a:cubicBezTo>
                  <a:pt x="1219027" y="139675"/>
                  <a:pt x="1231105" y="136224"/>
                  <a:pt x="1243182" y="137949"/>
                </a:cubicBezTo>
                <a:close/>
                <a:moveTo>
                  <a:pt x="326420" y="0"/>
                </a:moveTo>
                <a:cubicBezTo>
                  <a:pt x="513791" y="0"/>
                  <a:pt x="702148" y="0"/>
                  <a:pt x="889519" y="0"/>
                </a:cubicBezTo>
                <a:cubicBezTo>
                  <a:pt x="964468" y="1063"/>
                  <a:pt x="1018707" y="56311"/>
                  <a:pt x="1021665" y="137059"/>
                </a:cubicBezTo>
                <a:cubicBezTo>
                  <a:pt x="1021665" y="164684"/>
                  <a:pt x="1021665" y="191246"/>
                  <a:pt x="1020679" y="218870"/>
                </a:cubicBezTo>
                <a:cubicBezTo>
                  <a:pt x="1020679" y="225245"/>
                  <a:pt x="1017721" y="232682"/>
                  <a:pt x="1013776" y="237995"/>
                </a:cubicBezTo>
                <a:cubicBezTo>
                  <a:pt x="985177" y="275181"/>
                  <a:pt x="956578" y="311305"/>
                  <a:pt x="928966" y="348492"/>
                </a:cubicBezTo>
                <a:cubicBezTo>
                  <a:pt x="921077" y="358054"/>
                  <a:pt x="915160" y="369741"/>
                  <a:pt x="908256" y="380366"/>
                </a:cubicBezTo>
                <a:cubicBezTo>
                  <a:pt x="905298" y="384616"/>
                  <a:pt x="901353" y="387804"/>
                  <a:pt x="895436" y="395241"/>
                </a:cubicBezTo>
                <a:cubicBezTo>
                  <a:pt x="895436" y="365492"/>
                  <a:pt x="895436" y="339992"/>
                  <a:pt x="895436" y="314493"/>
                </a:cubicBezTo>
                <a:cubicBezTo>
                  <a:pt x="895436" y="263494"/>
                  <a:pt x="895436" y="212495"/>
                  <a:pt x="895436" y="161496"/>
                </a:cubicBezTo>
                <a:cubicBezTo>
                  <a:pt x="895436" y="139184"/>
                  <a:pt x="892478" y="135997"/>
                  <a:pt x="870782" y="135997"/>
                </a:cubicBezTo>
                <a:cubicBezTo>
                  <a:pt x="713982" y="135997"/>
                  <a:pt x="557182" y="135997"/>
                  <a:pt x="399396" y="135997"/>
                </a:cubicBezTo>
                <a:cubicBezTo>
                  <a:pt x="394465" y="135997"/>
                  <a:pt x="388548" y="135997"/>
                  <a:pt x="381645" y="135997"/>
                </a:cubicBezTo>
                <a:cubicBezTo>
                  <a:pt x="381645" y="145559"/>
                  <a:pt x="381645" y="152997"/>
                  <a:pt x="381645" y="159371"/>
                </a:cubicBezTo>
                <a:cubicBezTo>
                  <a:pt x="381645" y="211433"/>
                  <a:pt x="381645" y="262431"/>
                  <a:pt x="381645" y="314493"/>
                </a:cubicBezTo>
                <a:cubicBezTo>
                  <a:pt x="380659" y="373991"/>
                  <a:pt x="346143" y="410116"/>
                  <a:pt x="290918" y="410116"/>
                </a:cubicBezTo>
                <a:cubicBezTo>
                  <a:pt x="241610" y="410116"/>
                  <a:pt x="192302" y="410116"/>
                  <a:pt x="142994" y="410116"/>
                </a:cubicBezTo>
                <a:cubicBezTo>
                  <a:pt x="138063" y="410116"/>
                  <a:pt x="133132" y="410116"/>
                  <a:pt x="126229" y="410116"/>
                </a:cubicBezTo>
                <a:cubicBezTo>
                  <a:pt x="126229" y="418615"/>
                  <a:pt x="126229" y="423928"/>
                  <a:pt x="126229" y="429240"/>
                </a:cubicBezTo>
                <a:cubicBezTo>
                  <a:pt x="126229" y="658735"/>
                  <a:pt x="126229" y="888229"/>
                  <a:pt x="126229" y="1117724"/>
                </a:cubicBezTo>
                <a:cubicBezTo>
                  <a:pt x="126229" y="1143223"/>
                  <a:pt x="128201" y="1145348"/>
                  <a:pt x="150883" y="1145348"/>
                </a:cubicBezTo>
                <a:cubicBezTo>
                  <a:pt x="390521" y="1145348"/>
                  <a:pt x="630158" y="1145348"/>
                  <a:pt x="869796" y="1145348"/>
                </a:cubicBezTo>
                <a:cubicBezTo>
                  <a:pt x="893464" y="1145348"/>
                  <a:pt x="895436" y="1143223"/>
                  <a:pt x="895436" y="1117724"/>
                </a:cubicBezTo>
                <a:cubicBezTo>
                  <a:pt x="895436" y="1052913"/>
                  <a:pt x="895436" y="988102"/>
                  <a:pt x="895436" y="923291"/>
                </a:cubicBezTo>
                <a:cubicBezTo>
                  <a:pt x="895436" y="916916"/>
                  <a:pt x="897409" y="908416"/>
                  <a:pt x="901353" y="904166"/>
                </a:cubicBezTo>
                <a:cubicBezTo>
                  <a:pt x="938827" y="860605"/>
                  <a:pt x="976302" y="818106"/>
                  <a:pt x="1013776" y="774545"/>
                </a:cubicBezTo>
                <a:cubicBezTo>
                  <a:pt x="1015748" y="773482"/>
                  <a:pt x="1016734" y="772420"/>
                  <a:pt x="1020679" y="769232"/>
                </a:cubicBezTo>
                <a:cubicBezTo>
                  <a:pt x="1020679" y="775607"/>
                  <a:pt x="1021665" y="779857"/>
                  <a:pt x="1021665" y="784107"/>
                </a:cubicBezTo>
                <a:cubicBezTo>
                  <a:pt x="1021665" y="902042"/>
                  <a:pt x="1021665" y="1018914"/>
                  <a:pt x="1021665" y="1135786"/>
                </a:cubicBezTo>
                <a:cubicBezTo>
                  <a:pt x="1020679" y="1222909"/>
                  <a:pt x="967426" y="1281345"/>
                  <a:pt x="886561" y="1281345"/>
                </a:cubicBezTo>
                <a:cubicBezTo>
                  <a:pt x="634103" y="1281345"/>
                  <a:pt x="382631" y="1281345"/>
                  <a:pt x="131160" y="1281345"/>
                </a:cubicBezTo>
                <a:cubicBezTo>
                  <a:pt x="55225" y="1281345"/>
                  <a:pt x="0" y="1221847"/>
                  <a:pt x="0" y="1140036"/>
                </a:cubicBezTo>
                <a:cubicBezTo>
                  <a:pt x="0" y="872292"/>
                  <a:pt x="0" y="603486"/>
                  <a:pt x="0" y="335742"/>
                </a:cubicBezTo>
                <a:cubicBezTo>
                  <a:pt x="0" y="315555"/>
                  <a:pt x="5917" y="298556"/>
                  <a:pt x="18737" y="283681"/>
                </a:cubicBezTo>
                <a:cubicBezTo>
                  <a:pt x="99603" y="198683"/>
                  <a:pt x="180468" y="113685"/>
                  <a:pt x="261333" y="28687"/>
                </a:cubicBezTo>
                <a:cubicBezTo>
                  <a:pt x="279084" y="9562"/>
                  <a:pt x="300780" y="0"/>
                  <a:pt x="3264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566359" y="3237997"/>
            <a:ext cx="220663" cy="22066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HK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928933" y="1925618"/>
            <a:ext cx="58717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含义</a:t>
            </a:r>
            <a:r>
              <a:rPr lang="en-US" dirty="0" smtClean="0"/>
              <a:t>:</a:t>
            </a:r>
            <a:r>
              <a:rPr lang="zh-CN" altLang="en-US" dirty="0" smtClean="0"/>
              <a:t>基本医保、大病保险、医疗救助对建档立卡贫困人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口适当倾斜。</a:t>
            </a:r>
          </a:p>
        </p:txBody>
      </p:sp>
      <p:sp>
        <p:nvSpPr>
          <p:cNvPr id="15" name="矩形 14"/>
          <p:cNvSpPr/>
          <p:nvPr/>
        </p:nvSpPr>
        <p:spPr>
          <a:xfrm>
            <a:off x="4945822" y="3141233"/>
            <a:ext cx="5957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指标：①基本医保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4937760" y="4173967"/>
            <a:ext cx="5916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目标</a:t>
            </a:r>
            <a:r>
              <a:rPr lang="en-US" dirty="0" smtClean="0"/>
              <a:t>:</a:t>
            </a:r>
            <a:r>
              <a:rPr lang="zh-CN" altLang="en-US" dirty="0" smtClean="0"/>
              <a:t>贫困人口经三重保障后政策范围内报销比例不低于</a:t>
            </a:r>
            <a:r>
              <a:rPr lang="en-US" altLang="zh-CN" dirty="0" smtClean="0"/>
              <a:t>80%</a:t>
            </a:r>
            <a:r>
              <a:rPr lang="zh-CN" altLang="en-US" dirty="0" smtClean="0"/>
              <a:t>，原则上报销比例控制在</a:t>
            </a:r>
            <a:r>
              <a:rPr lang="en-US" dirty="0" smtClean="0"/>
              <a:t>80</a:t>
            </a:r>
            <a:r>
              <a:rPr lang="zh-CN" altLang="en-US" dirty="0" smtClean="0"/>
              <a:t>％</a:t>
            </a:r>
            <a:r>
              <a:rPr lang="en-US" altLang="zh-CN" dirty="0" smtClean="0"/>
              <a:t>——</a:t>
            </a:r>
            <a:r>
              <a:rPr lang="en-US" dirty="0" smtClean="0"/>
              <a:t>85</a:t>
            </a:r>
            <a:r>
              <a:rPr lang="zh-CN" altLang="en-US" dirty="0" smtClean="0"/>
              <a:t>％。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6308713" y="31260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        ②大病保险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7664177" y="3104484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       ③医疗救助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7942" y="419548"/>
            <a:ext cx="7857053" cy="570155"/>
          </a:xfrm>
        </p:spPr>
        <p:txBody>
          <a:bodyPr>
            <a:normAutofit fontScale="90000"/>
          </a:bodyPr>
          <a:lstStyle/>
          <a:p>
            <a:r>
              <a:rPr lang="zh-CN" altLang="en-US" sz="4000" b="1" i="1" dirty="0" smtClean="0">
                <a:latin typeface="微软雅黑" pitchFamily="34" charset="-122"/>
                <a:ea typeface="微软雅黑" pitchFamily="34" charset="-122"/>
              </a:rPr>
              <a:t>“两免两降三提高”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8645"/>
            <a:ext cx="10515600" cy="4918318"/>
          </a:xfrm>
        </p:spPr>
        <p:txBody>
          <a:bodyPr/>
          <a:lstStyle/>
          <a:p>
            <a:r>
              <a:rPr lang="zh-CN" altLang="en-US" dirty="0" smtClean="0"/>
              <a:t>“两免”即我市贫困人员免除门诊统筹中的一般诊疗费，由城乡居民医保全额报销；免大病保险封顶线；</a:t>
            </a:r>
            <a:endParaRPr lang="en-US" altLang="zh-CN" dirty="0" smtClean="0"/>
          </a:p>
          <a:p>
            <a:endParaRPr lang="zh-CN" altLang="en-US" dirty="0" smtClean="0"/>
          </a:p>
          <a:p>
            <a:r>
              <a:rPr lang="zh-CN" altLang="en-US" dirty="0" smtClean="0"/>
              <a:t>“两降”即降低参保个人缴费部分，财政资助及医疗救助资助定额为</a:t>
            </a:r>
            <a:r>
              <a:rPr lang="en-US" dirty="0" smtClean="0"/>
              <a:t>190</a:t>
            </a:r>
            <a:r>
              <a:rPr lang="zh-CN" altLang="en-US" dirty="0" smtClean="0"/>
              <a:t>元，剩余部分由贫困人口个人承担；大病保险报销起付线降低</a:t>
            </a:r>
            <a:r>
              <a:rPr lang="en-US" dirty="0" smtClean="0"/>
              <a:t>50%</a:t>
            </a:r>
            <a:r>
              <a:rPr lang="zh-CN" altLang="en-US" dirty="0" smtClean="0"/>
              <a:t>；</a:t>
            </a:r>
            <a:endParaRPr lang="en-US" altLang="zh-CN" dirty="0" smtClean="0"/>
          </a:p>
          <a:p>
            <a:endParaRPr lang="zh-CN" altLang="en-US" dirty="0" smtClean="0"/>
          </a:p>
          <a:p>
            <a:r>
              <a:rPr lang="en-US" dirty="0" smtClean="0"/>
              <a:t> </a:t>
            </a:r>
            <a:r>
              <a:rPr lang="zh-CN" altLang="en-US" dirty="0" smtClean="0"/>
              <a:t>“三提高”即提高住院报销比例，提高</a:t>
            </a:r>
            <a:r>
              <a:rPr lang="en-US" dirty="0" smtClean="0"/>
              <a:t>10</a:t>
            </a:r>
            <a:r>
              <a:rPr lang="zh-CN" altLang="en-US" dirty="0" smtClean="0"/>
              <a:t>个百分点；提高门诊慢性病封顶线，门诊慢性病封顶线提高</a:t>
            </a:r>
            <a:r>
              <a:rPr lang="en-US" dirty="0" smtClean="0"/>
              <a:t>20%</a:t>
            </a:r>
            <a:r>
              <a:rPr lang="zh-CN" altLang="en-US" dirty="0" smtClean="0"/>
              <a:t>；提高大病保险报销比例，提高</a:t>
            </a:r>
            <a:r>
              <a:rPr lang="en-US" dirty="0" smtClean="0"/>
              <a:t>5</a:t>
            </a:r>
            <a:r>
              <a:rPr lang="zh-CN" altLang="en-US" dirty="0" smtClean="0"/>
              <a:t>个百分点。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-48242" y="880607"/>
            <a:ext cx="9531119" cy="88931"/>
          </a:xfrm>
          <a:prstGeom prst="roundRect">
            <a:avLst>
              <a:gd name="adj" fmla="val 41309"/>
            </a:avLst>
          </a:prstGeom>
          <a:gradFill>
            <a:gsLst>
              <a:gs pos="0">
                <a:srgbClr val="0DB4EF"/>
              </a:gs>
              <a:gs pos="100000">
                <a:srgbClr val="96CA54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79563" y="363807"/>
            <a:ext cx="34323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064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8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3.</a:t>
            </a:r>
            <a:r>
              <a:rPr kumimoji="0" lang="zh-CN" altLang="en-US" sz="28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报销及时更便捷</a:t>
            </a:r>
            <a:endParaRPr kumimoji="0" lang="zh-CN" sz="2800" b="1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微软雅黑" pitchFamily="34" charset="-122"/>
              <a:ea typeface="微软雅黑" pitchFamily="34" charset="-122"/>
              <a:cs typeface="宋体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106142" y="2390322"/>
            <a:ext cx="2044700" cy="20447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HK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657255" y="1558472"/>
            <a:ext cx="0" cy="3708400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4558475" y="3728450"/>
            <a:ext cx="220663" cy="22066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HK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547718" y="2064437"/>
            <a:ext cx="220663" cy="22066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HK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任意多边形 20"/>
          <p:cNvSpPr>
            <a:spLocks/>
          </p:cNvSpPr>
          <p:nvPr/>
        </p:nvSpPr>
        <p:spPr bwMode="auto">
          <a:xfrm>
            <a:off x="2498256" y="2771322"/>
            <a:ext cx="1362075" cy="1282700"/>
          </a:xfrm>
          <a:custGeom>
            <a:avLst/>
            <a:gdLst/>
            <a:ahLst/>
            <a:cxnLst/>
            <a:rect l="0" t="0" r="r" b="b"/>
            <a:pathLst>
              <a:path w="1361803" h="1281345">
                <a:moveTo>
                  <a:pt x="340187" y="867542"/>
                </a:moveTo>
                <a:cubicBezTo>
                  <a:pt x="351512" y="867144"/>
                  <a:pt x="363575" y="872724"/>
                  <a:pt x="372930" y="883885"/>
                </a:cubicBezTo>
                <a:cubicBezTo>
                  <a:pt x="394595" y="907270"/>
                  <a:pt x="415275" y="931718"/>
                  <a:pt x="436940" y="957229"/>
                </a:cubicBezTo>
                <a:cubicBezTo>
                  <a:pt x="449742" y="946599"/>
                  <a:pt x="462543" y="935970"/>
                  <a:pt x="475345" y="925340"/>
                </a:cubicBezTo>
                <a:cubicBezTo>
                  <a:pt x="492086" y="911522"/>
                  <a:pt x="506857" y="910459"/>
                  <a:pt x="525568" y="923214"/>
                </a:cubicBezTo>
                <a:cubicBezTo>
                  <a:pt x="535415" y="929592"/>
                  <a:pt x="544278" y="935970"/>
                  <a:pt x="553141" y="942347"/>
                </a:cubicBezTo>
                <a:cubicBezTo>
                  <a:pt x="545263" y="967858"/>
                  <a:pt x="538370" y="993369"/>
                  <a:pt x="530492" y="1018880"/>
                </a:cubicBezTo>
                <a:cubicBezTo>
                  <a:pt x="528522" y="1018880"/>
                  <a:pt x="528522" y="1018880"/>
                  <a:pt x="527537" y="1018880"/>
                </a:cubicBezTo>
                <a:cubicBezTo>
                  <a:pt x="509812" y="1000810"/>
                  <a:pt x="494056" y="1007187"/>
                  <a:pt x="479284" y="1024195"/>
                </a:cubicBezTo>
                <a:cubicBezTo>
                  <a:pt x="473376" y="1030572"/>
                  <a:pt x="466482" y="1035887"/>
                  <a:pt x="459589" y="1041202"/>
                </a:cubicBezTo>
                <a:cubicBezTo>
                  <a:pt x="438909" y="1058209"/>
                  <a:pt x="420199" y="1056083"/>
                  <a:pt x="402473" y="1035887"/>
                </a:cubicBezTo>
                <a:cubicBezTo>
                  <a:pt x="385732" y="1017817"/>
                  <a:pt x="369976" y="998684"/>
                  <a:pt x="352251" y="978488"/>
                </a:cubicBezTo>
                <a:cubicBezTo>
                  <a:pt x="343388" y="995495"/>
                  <a:pt x="335510" y="1012502"/>
                  <a:pt x="327632" y="1028446"/>
                </a:cubicBezTo>
                <a:cubicBezTo>
                  <a:pt x="318769" y="1046517"/>
                  <a:pt x="303013" y="1053957"/>
                  <a:pt x="286272" y="1050768"/>
                </a:cubicBezTo>
                <a:cubicBezTo>
                  <a:pt x="262638" y="1046517"/>
                  <a:pt x="248851" y="1019943"/>
                  <a:pt x="259683" y="995495"/>
                </a:cubicBezTo>
                <a:cubicBezTo>
                  <a:pt x="276424" y="959355"/>
                  <a:pt x="293165" y="922151"/>
                  <a:pt x="311876" y="887074"/>
                </a:cubicBezTo>
                <a:cubicBezTo>
                  <a:pt x="318276" y="874318"/>
                  <a:pt x="328863" y="867941"/>
                  <a:pt x="340187" y="867542"/>
                </a:cubicBezTo>
                <a:close/>
                <a:moveTo>
                  <a:pt x="274255" y="687365"/>
                </a:moveTo>
                <a:cubicBezTo>
                  <a:pt x="330459" y="687365"/>
                  <a:pt x="386662" y="687365"/>
                  <a:pt x="442866" y="687365"/>
                </a:cubicBezTo>
                <a:cubicBezTo>
                  <a:pt x="516819" y="687365"/>
                  <a:pt x="590771" y="687365"/>
                  <a:pt x="664723" y="687365"/>
                </a:cubicBezTo>
                <a:cubicBezTo>
                  <a:pt x="670640" y="687365"/>
                  <a:pt x="675570" y="687365"/>
                  <a:pt x="684444" y="687365"/>
                </a:cubicBezTo>
                <a:cubicBezTo>
                  <a:pt x="666695" y="718154"/>
                  <a:pt x="649933" y="745757"/>
                  <a:pt x="632184" y="772299"/>
                </a:cubicBezTo>
                <a:cubicBezTo>
                  <a:pt x="630212" y="775484"/>
                  <a:pt x="625282" y="776545"/>
                  <a:pt x="621338" y="776545"/>
                </a:cubicBezTo>
                <a:cubicBezTo>
                  <a:pt x="504000" y="777607"/>
                  <a:pt x="387648" y="776545"/>
                  <a:pt x="270311" y="777607"/>
                </a:cubicBezTo>
                <a:cubicBezTo>
                  <a:pt x="259464" y="777607"/>
                  <a:pt x="255520" y="772299"/>
                  <a:pt x="256506" y="760620"/>
                </a:cubicBezTo>
                <a:cubicBezTo>
                  <a:pt x="256506" y="742572"/>
                  <a:pt x="256506" y="724524"/>
                  <a:pt x="255520" y="706475"/>
                </a:cubicBezTo>
                <a:cubicBezTo>
                  <a:pt x="255520" y="691612"/>
                  <a:pt x="261436" y="687365"/>
                  <a:pt x="274255" y="687365"/>
                </a:cubicBezTo>
                <a:close/>
                <a:moveTo>
                  <a:pt x="278054" y="504636"/>
                </a:moveTo>
                <a:cubicBezTo>
                  <a:pt x="354989" y="504636"/>
                  <a:pt x="432911" y="504636"/>
                  <a:pt x="509846" y="504636"/>
                </a:cubicBezTo>
                <a:cubicBezTo>
                  <a:pt x="588754" y="504636"/>
                  <a:pt x="666676" y="504636"/>
                  <a:pt x="745584" y="504636"/>
                </a:cubicBezTo>
                <a:cubicBezTo>
                  <a:pt x="764325" y="504636"/>
                  <a:pt x="765311" y="505700"/>
                  <a:pt x="765311" y="524845"/>
                </a:cubicBezTo>
                <a:cubicBezTo>
                  <a:pt x="765311" y="535481"/>
                  <a:pt x="765311" y="546117"/>
                  <a:pt x="765311" y="556753"/>
                </a:cubicBezTo>
                <a:cubicBezTo>
                  <a:pt x="765311" y="580153"/>
                  <a:pt x="752489" y="593980"/>
                  <a:pt x="730789" y="593980"/>
                </a:cubicBezTo>
                <a:cubicBezTo>
                  <a:pt x="580863" y="593980"/>
                  <a:pt x="429952" y="593980"/>
                  <a:pt x="279040" y="593980"/>
                </a:cubicBezTo>
                <a:cubicBezTo>
                  <a:pt x="256354" y="593980"/>
                  <a:pt x="256354" y="592917"/>
                  <a:pt x="256354" y="569517"/>
                </a:cubicBezTo>
                <a:cubicBezTo>
                  <a:pt x="256354" y="555690"/>
                  <a:pt x="256354" y="541863"/>
                  <a:pt x="256354" y="528036"/>
                </a:cubicBezTo>
                <a:cubicBezTo>
                  <a:pt x="256354" y="504636"/>
                  <a:pt x="256354" y="504636"/>
                  <a:pt x="278054" y="504636"/>
                </a:cubicBezTo>
                <a:close/>
                <a:moveTo>
                  <a:pt x="942895" y="453454"/>
                </a:moveTo>
                <a:cubicBezTo>
                  <a:pt x="989224" y="494914"/>
                  <a:pt x="1033581" y="534249"/>
                  <a:pt x="1077938" y="574646"/>
                </a:cubicBezTo>
                <a:cubicBezTo>
                  <a:pt x="1059210" y="599097"/>
                  <a:pt x="1040481" y="622484"/>
                  <a:pt x="1021752" y="644809"/>
                </a:cubicBezTo>
                <a:cubicBezTo>
                  <a:pt x="928109" y="760685"/>
                  <a:pt x="831509" y="874435"/>
                  <a:pt x="722095" y="974365"/>
                </a:cubicBezTo>
                <a:cubicBezTo>
                  <a:pt x="695481" y="999879"/>
                  <a:pt x="664923" y="1021141"/>
                  <a:pt x="635352" y="1042403"/>
                </a:cubicBezTo>
                <a:cubicBezTo>
                  <a:pt x="626481" y="1048781"/>
                  <a:pt x="613666" y="1046655"/>
                  <a:pt x="601838" y="1048781"/>
                </a:cubicBezTo>
                <a:cubicBezTo>
                  <a:pt x="601838" y="1037087"/>
                  <a:pt x="596909" y="1023267"/>
                  <a:pt x="600852" y="1012636"/>
                </a:cubicBezTo>
                <a:cubicBezTo>
                  <a:pt x="619581" y="969050"/>
                  <a:pt x="637323" y="924400"/>
                  <a:pt x="659995" y="882940"/>
                </a:cubicBezTo>
                <a:cubicBezTo>
                  <a:pt x="741809" y="734108"/>
                  <a:pt x="838409" y="595907"/>
                  <a:pt x="938952" y="460896"/>
                </a:cubicBezTo>
                <a:cubicBezTo>
                  <a:pt x="939938" y="458770"/>
                  <a:pt x="940924" y="456643"/>
                  <a:pt x="942895" y="453454"/>
                </a:cubicBezTo>
                <a:close/>
                <a:moveTo>
                  <a:pt x="1337162" y="323013"/>
                </a:moveTo>
                <a:cubicBezTo>
                  <a:pt x="1348990" y="326198"/>
                  <a:pt x="1361803" y="343189"/>
                  <a:pt x="1361803" y="358055"/>
                </a:cubicBezTo>
                <a:cubicBezTo>
                  <a:pt x="1359832" y="361241"/>
                  <a:pt x="1357861" y="367612"/>
                  <a:pt x="1353918" y="373984"/>
                </a:cubicBezTo>
                <a:cubicBezTo>
                  <a:pt x="1300693" y="447255"/>
                  <a:pt x="1247469" y="521588"/>
                  <a:pt x="1194244" y="594859"/>
                </a:cubicBezTo>
                <a:cubicBezTo>
                  <a:pt x="1175517" y="619282"/>
                  <a:pt x="1154818" y="642644"/>
                  <a:pt x="1134120" y="664944"/>
                </a:cubicBezTo>
                <a:cubicBezTo>
                  <a:pt x="1125249" y="673439"/>
                  <a:pt x="1113421" y="678749"/>
                  <a:pt x="1101594" y="682996"/>
                </a:cubicBezTo>
                <a:cubicBezTo>
                  <a:pt x="1095680" y="685120"/>
                  <a:pt x="1083852" y="682996"/>
                  <a:pt x="1080895" y="677687"/>
                </a:cubicBezTo>
                <a:cubicBezTo>
                  <a:pt x="1077938" y="671315"/>
                  <a:pt x="1077938" y="658573"/>
                  <a:pt x="1080895" y="652201"/>
                </a:cubicBezTo>
                <a:cubicBezTo>
                  <a:pt x="1092723" y="633087"/>
                  <a:pt x="1107507" y="615035"/>
                  <a:pt x="1121306" y="596983"/>
                </a:cubicBezTo>
                <a:cubicBezTo>
                  <a:pt x="1175517" y="522650"/>
                  <a:pt x="1229727" y="449379"/>
                  <a:pt x="1284923" y="375046"/>
                </a:cubicBezTo>
                <a:cubicBezTo>
                  <a:pt x="1293794" y="362303"/>
                  <a:pt x="1302665" y="348498"/>
                  <a:pt x="1310550" y="334694"/>
                </a:cubicBezTo>
                <a:cubicBezTo>
                  <a:pt x="1317449" y="324075"/>
                  <a:pt x="1325334" y="318765"/>
                  <a:pt x="1337162" y="323013"/>
                </a:cubicBezTo>
                <a:close/>
                <a:moveTo>
                  <a:pt x="525824" y="229421"/>
                </a:moveTo>
                <a:cubicBezTo>
                  <a:pt x="600725" y="229421"/>
                  <a:pt x="675627" y="229421"/>
                  <a:pt x="750528" y="229421"/>
                </a:cubicBezTo>
                <a:cubicBezTo>
                  <a:pt x="761369" y="229421"/>
                  <a:pt x="765311" y="233676"/>
                  <a:pt x="765311" y="245375"/>
                </a:cubicBezTo>
                <a:cubicBezTo>
                  <a:pt x="764326" y="264521"/>
                  <a:pt x="764326" y="282602"/>
                  <a:pt x="765311" y="301747"/>
                </a:cubicBezTo>
                <a:cubicBezTo>
                  <a:pt x="765311" y="314511"/>
                  <a:pt x="760383" y="318765"/>
                  <a:pt x="748557" y="318765"/>
                </a:cubicBezTo>
                <a:cubicBezTo>
                  <a:pt x="711106" y="318765"/>
                  <a:pt x="674641" y="318765"/>
                  <a:pt x="638176" y="318765"/>
                </a:cubicBezTo>
                <a:cubicBezTo>
                  <a:pt x="601711" y="318765"/>
                  <a:pt x="565246" y="317702"/>
                  <a:pt x="528781" y="318765"/>
                </a:cubicBezTo>
                <a:cubicBezTo>
                  <a:pt x="515969" y="318765"/>
                  <a:pt x="511041" y="313447"/>
                  <a:pt x="511041" y="299620"/>
                </a:cubicBezTo>
                <a:cubicBezTo>
                  <a:pt x="512027" y="282602"/>
                  <a:pt x="512027" y="264521"/>
                  <a:pt x="511041" y="246439"/>
                </a:cubicBezTo>
                <a:cubicBezTo>
                  <a:pt x="511041" y="234739"/>
                  <a:pt x="514983" y="229421"/>
                  <a:pt x="525824" y="229421"/>
                </a:cubicBezTo>
                <a:close/>
                <a:moveTo>
                  <a:pt x="1243182" y="137949"/>
                </a:moveTo>
                <a:cubicBezTo>
                  <a:pt x="1255260" y="139675"/>
                  <a:pt x="1267337" y="146577"/>
                  <a:pt x="1281140" y="158257"/>
                </a:cubicBezTo>
                <a:cubicBezTo>
                  <a:pt x="1308745" y="183741"/>
                  <a:pt x="1317618" y="208163"/>
                  <a:pt x="1306773" y="240018"/>
                </a:cubicBezTo>
                <a:cubicBezTo>
                  <a:pt x="1300858" y="257008"/>
                  <a:pt x="1294942" y="275059"/>
                  <a:pt x="1285083" y="289925"/>
                </a:cubicBezTo>
                <a:cubicBezTo>
                  <a:pt x="1228886" y="370624"/>
                  <a:pt x="1171704" y="450262"/>
                  <a:pt x="1114521" y="532023"/>
                </a:cubicBezTo>
                <a:cubicBezTo>
                  <a:pt x="1066212" y="489550"/>
                  <a:pt x="1022832" y="450262"/>
                  <a:pt x="977480" y="410974"/>
                </a:cubicBezTo>
                <a:cubicBezTo>
                  <a:pt x="984381" y="401417"/>
                  <a:pt x="990297" y="392923"/>
                  <a:pt x="996212" y="385490"/>
                </a:cubicBezTo>
                <a:cubicBezTo>
                  <a:pt x="1050437" y="319656"/>
                  <a:pt x="1103676" y="252760"/>
                  <a:pt x="1157901" y="187988"/>
                </a:cubicBezTo>
                <a:cubicBezTo>
                  <a:pt x="1170718" y="172061"/>
                  <a:pt x="1188464" y="159319"/>
                  <a:pt x="1205225" y="148700"/>
                </a:cubicBezTo>
                <a:cubicBezTo>
                  <a:pt x="1219027" y="139675"/>
                  <a:pt x="1231105" y="136224"/>
                  <a:pt x="1243182" y="137949"/>
                </a:cubicBezTo>
                <a:close/>
                <a:moveTo>
                  <a:pt x="326420" y="0"/>
                </a:moveTo>
                <a:cubicBezTo>
                  <a:pt x="513791" y="0"/>
                  <a:pt x="702148" y="0"/>
                  <a:pt x="889519" y="0"/>
                </a:cubicBezTo>
                <a:cubicBezTo>
                  <a:pt x="964468" y="1063"/>
                  <a:pt x="1018707" y="56311"/>
                  <a:pt x="1021665" y="137059"/>
                </a:cubicBezTo>
                <a:cubicBezTo>
                  <a:pt x="1021665" y="164684"/>
                  <a:pt x="1021665" y="191246"/>
                  <a:pt x="1020679" y="218870"/>
                </a:cubicBezTo>
                <a:cubicBezTo>
                  <a:pt x="1020679" y="225245"/>
                  <a:pt x="1017721" y="232682"/>
                  <a:pt x="1013776" y="237995"/>
                </a:cubicBezTo>
                <a:cubicBezTo>
                  <a:pt x="985177" y="275181"/>
                  <a:pt x="956578" y="311305"/>
                  <a:pt x="928966" y="348492"/>
                </a:cubicBezTo>
                <a:cubicBezTo>
                  <a:pt x="921077" y="358054"/>
                  <a:pt x="915160" y="369741"/>
                  <a:pt x="908256" y="380366"/>
                </a:cubicBezTo>
                <a:cubicBezTo>
                  <a:pt x="905298" y="384616"/>
                  <a:pt x="901353" y="387804"/>
                  <a:pt x="895436" y="395241"/>
                </a:cubicBezTo>
                <a:cubicBezTo>
                  <a:pt x="895436" y="365492"/>
                  <a:pt x="895436" y="339992"/>
                  <a:pt x="895436" y="314493"/>
                </a:cubicBezTo>
                <a:cubicBezTo>
                  <a:pt x="895436" y="263494"/>
                  <a:pt x="895436" y="212495"/>
                  <a:pt x="895436" y="161496"/>
                </a:cubicBezTo>
                <a:cubicBezTo>
                  <a:pt x="895436" y="139184"/>
                  <a:pt x="892478" y="135997"/>
                  <a:pt x="870782" y="135997"/>
                </a:cubicBezTo>
                <a:cubicBezTo>
                  <a:pt x="713982" y="135997"/>
                  <a:pt x="557182" y="135997"/>
                  <a:pt x="399396" y="135997"/>
                </a:cubicBezTo>
                <a:cubicBezTo>
                  <a:pt x="394465" y="135997"/>
                  <a:pt x="388548" y="135997"/>
                  <a:pt x="381645" y="135997"/>
                </a:cubicBezTo>
                <a:cubicBezTo>
                  <a:pt x="381645" y="145559"/>
                  <a:pt x="381645" y="152997"/>
                  <a:pt x="381645" y="159371"/>
                </a:cubicBezTo>
                <a:cubicBezTo>
                  <a:pt x="381645" y="211433"/>
                  <a:pt x="381645" y="262431"/>
                  <a:pt x="381645" y="314493"/>
                </a:cubicBezTo>
                <a:cubicBezTo>
                  <a:pt x="380659" y="373991"/>
                  <a:pt x="346143" y="410116"/>
                  <a:pt x="290918" y="410116"/>
                </a:cubicBezTo>
                <a:cubicBezTo>
                  <a:pt x="241610" y="410116"/>
                  <a:pt x="192302" y="410116"/>
                  <a:pt x="142994" y="410116"/>
                </a:cubicBezTo>
                <a:cubicBezTo>
                  <a:pt x="138063" y="410116"/>
                  <a:pt x="133132" y="410116"/>
                  <a:pt x="126229" y="410116"/>
                </a:cubicBezTo>
                <a:cubicBezTo>
                  <a:pt x="126229" y="418615"/>
                  <a:pt x="126229" y="423928"/>
                  <a:pt x="126229" y="429240"/>
                </a:cubicBezTo>
                <a:cubicBezTo>
                  <a:pt x="126229" y="658735"/>
                  <a:pt x="126229" y="888229"/>
                  <a:pt x="126229" y="1117724"/>
                </a:cubicBezTo>
                <a:cubicBezTo>
                  <a:pt x="126229" y="1143223"/>
                  <a:pt x="128201" y="1145348"/>
                  <a:pt x="150883" y="1145348"/>
                </a:cubicBezTo>
                <a:cubicBezTo>
                  <a:pt x="390521" y="1145348"/>
                  <a:pt x="630158" y="1145348"/>
                  <a:pt x="869796" y="1145348"/>
                </a:cubicBezTo>
                <a:cubicBezTo>
                  <a:pt x="893464" y="1145348"/>
                  <a:pt x="895436" y="1143223"/>
                  <a:pt x="895436" y="1117724"/>
                </a:cubicBezTo>
                <a:cubicBezTo>
                  <a:pt x="895436" y="1052913"/>
                  <a:pt x="895436" y="988102"/>
                  <a:pt x="895436" y="923291"/>
                </a:cubicBezTo>
                <a:cubicBezTo>
                  <a:pt x="895436" y="916916"/>
                  <a:pt x="897409" y="908416"/>
                  <a:pt x="901353" y="904166"/>
                </a:cubicBezTo>
                <a:cubicBezTo>
                  <a:pt x="938827" y="860605"/>
                  <a:pt x="976302" y="818106"/>
                  <a:pt x="1013776" y="774545"/>
                </a:cubicBezTo>
                <a:cubicBezTo>
                  <a:pt x="1015748" y="773482"/>
                  <a:pt x="1016734" y="772420"/>
                  <a:pt x="1020679" y="769232"/>
                </a:cubicBezTo>
                <a:cubicBezTo>
                  <a:pt x="1020679" y="775607"/>
                  <a:pt x="1021665" y="779857"/>
                  <a:pt x="1021665" y="784107"/>
                </a:cubicBezTo>
                <a:cubicBezTo>
                  <a:pt x="1021665" y="902042"/>
                  <a:pt x="1021665" y="1018914"/>
                  <a:pt x="1021665" y="1135786"/>
                </a:cubicBezTo>
                <a:cubicBezTo>
                  <a:pt x="1020679" y="1222909"/>
                  <a:pt x="967426" y="1281345"/>
                  <a:pt x="886561" y="1281345"/>
                </a:cubicBezTo>
                <a:cubicBezTo>
                  <a:pt x="634103" y="1281345"/>
                  <a:pt x="382631" y="1281345"/>
                  <a:pt x="131160" y="1281345"/>
                </a:cubicBezTo>
                <a:cubicBezTo>
                  <a:pt x="55225" y="1281345"/>
                  <a:pt x="0" y="1221847"/>
                  <a:pt x="0" y="1140036"/>
                </a:cubicBezTo>
                <a:cubicBezTo>
                  <a:pt x="0" y="872292"/>
                  <a:pt x="0" y="603486"/>
                  <a:pt x="0" y="335742"/>
                </a:cubicBezTo>
                <a:cubicBezTo>
                  <a:pt x="0" y="315555"/>
                  <a:pt x="5917" y="298556"/>
                  <a:pt x="18737" y="283681"/>
                </a:cubicBezTo>
                <a:cubicBezTo>
                  <a:pt x="99603" y="198683"/>
                  <a:pt x="180468" y="113685"/>
                  <a:pt x="261333" y="28687"/>
                </a:cubicBezTo>
                <a:cubicBezTo>
                  <a:pt x="279084" y="9562"/>
                  <a:pt x="300780" y="0"/>
                  <a:pt x="3264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566359" y="3754364"/>
            <a:ext cx="220663" cy="22066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HK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928933" y="1925617"/>
            <a:ext cx="5871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含义</a:t>
            </a:r>
            <a:r>
              <a:rPr lang="en-US" dirty="0" smtClean="0"/>
              <a:t>:</a:t>
            </a:r>
            <a:r>
              <a:rPr lang="zh-CN" altLang="en-US" dirty="0" smtClean="0"/>
              <a:t>县域内实现“一站式服务窗式办理、一单式”结算。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45822" y="3689872"/>
            <a:ext cx="5957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指标：一张结算单上显示三重保障内容和结算结果。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02428"/>
            <a:ext cx="10515600" cy="441064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zh-CN" b="1" i="1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3.</a:t>
            </a:r>
            <a:r>
              <a:rPr lang="zh-CN" altLang="en-US" b="1" i="1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报销及时更便捷</a:t>
            </a:r>
            <a:r>
              <a:rPr lang="zh-CN" altLang="en-US" b="1" i="1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  <a:t/>
            </a:r>
            <a:br>
              <a:rPr lang="zh-CN" altLang="en-US" b="1" i="1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33947"/>
            <a:ext cx="10515600" cy="4843015"/>
          </a:xfrm>
        </p:spPr>
        <p:txBody>
          <a:bodyPr/>
          <a:lstStyle/>
          <a:p>
            <a:r>
              <a:rPr lang="zh-CN" altLang="en-US" dirty="0" smtClean="0"/>
              <a:t>      贫困人口在县域内定点医院住院费用实现城乡居民医保、大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病保险、医疗救助“一站式”即时结算服务。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省、市级定点医院住院医疗费用，在“一站式””即时结算服务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窗口办理报销或携带相关证明和资料到县政务大厅（或经办机构）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办理报销救助。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9525">
          <a:noFill/>
          <a:round/>
          <a:headEnd/>
          <a:tailEnd/>
        </a:ln>
      </a:spPr>
      <a:bodyPr/>
      <a:lstStyle>
        <a:defPPr>
          <a:defRPr/>
        </a:defPPr>
      </a:lst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1237</Words>
  <Application>Microsoft Office PowerPoint</Application>
  <PresentationFormat>自定义</PresentationFormat>
  <Paragraphs>115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Office 主题​​</vt:lpstr>
      <vt:lpstr>自定义设计方案</vt:lpstr>
      <vt:lpstr> </vt:lpstr>
      <vt:lpstr>扶贫重要讲话 </vt:lpstr>
      <vt:lpstr>基本医疗有保障工作内涵 </vt:lpstr>
      <vt:lpstr>幻灯片 4</vt:lpstr>
      <vt:lpstr>幻灯片 5</vt:lpstr>
      <vt:lpstr>幻灯片 6</vt:lpstr>
      <vt:lpstr>“两免两降三提高” </vt:lpstr>
      <vt:lpstr>幻灯片 8</vt:lpstr>
      <vt:lpstr>3.报销及时更便捷 </vt:lpstr>
      <vt:lpstr>4.医保扶贫倾斜政策标准</vt:lpstr>
      <vt:lpstr>4.医保扶贫倾斜政策标准（基本医疗保险）</vt:lpstr>
      <vt:lpstr>4.医保扶贫倾斜政策标准（大病保险）</vt:lpstr>
      <vt:lpstr>4.医保扶贫倾斜政策标准（医疗救助）</vt:lpstr>
      <vt:lpstr>幻灯片 14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西安市医疗保障基金监管方式 创新试点工作实施方案</dc:title>
  <dc:creator>Administrator</dc:creator>
  <cp:lastModifiedBy>微软用户</cp:lastModifiedBy>
  <cp:revision>158</cp:revision>
  <dcterms:created xsi:type="dcterms:W3CDTF">2019-07-15T03:08:44Z</dcterms:created>
  <dcterms:modified xsi:type="dcterms:W3CDTF">2020-03-24T05:24:14Z</dcterms:modified>
</cp:coreProperties>
</file>